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3" r:id="rId24"/>
    <p:sldId id="284" r:id="rId25"/>
    <p:sldId id="279" r:id="rId26"/>
    <p:sldId id="281" r:id="rId2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CA0A7-D3D5-80D9-8BD3-24B014E071B1}" v="71" dt="2025-09-14T20:32:05.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4"/>
    <p:restoredTop sz="96093"/>
  </p:normalViewPr>
  <p:slideViewPr>
    <p:cSldViewPr snapToGrid="0" snapToObjects="1">
      <p:cViewPr varScale="1">
        <p:scale>
          <a:sx n="104" d="100"/>
          <a:sy n="104"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61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POC of dash
At a glance
STress monitor
ECG monitor
Key perfonce indicators
nav bar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heart health monitoring - performance, recovery &amp; optimal health
ECG chest patch
FDA approved heart monitoring
14days on a charge allows  continous monitoring
studies show continious monitoring, give up to 93% reductiion cardiac risk.
Real time physiological data for training and recovery personalisation
push notifs if abnormality or cardiac issue
AI driven heart insights, decreasing risk and improving performance and prediction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heart health monitoring - performance, recovery &amp; optimal health
ECG chest patch
FDA approved heart monitoring
14days on a charge allows  continous monitoring
studies show continious monitoring, give up to 93% reductiion cardiac risk.
Real time physiological data for training and recovery personalisation
push notifs if abnormality or cardiac issue
AI driven heart insights, decreasing risk and improving performance and prediction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 of 0.97 against benchmark
Medical grade
Rechargeable - 14 days
waterproof, great for sweating athletes
30 day cache, if connection lost will still record data and sync to cloud when online
Connects via bluetooth
Non evasive and light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heart health monitoring - performance, recovery &amp; optimal health
ECG chest patch
FDA approved heart monitoring
14days on a charge allows  continous monitoring
studies show continious monitoring, give up to 93% reductiion cardiac risk.
Real time physiological data for training and recovery personalisation
push notifs if abnormality or cardiac issue
AI driven heart insights, decreasing risk and improving performance and prediction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heart health monitoring - performance, recovery &amp; optimal health
ECG chest patch
FDA approved heart monitoring
14days on a charge allows  continous monitoring
studies show continious monitoring, give up to 93% reductiion cardiac risk.
Real time physiological data for training and recovery personalisation
push notifs if abnormality or cardiac issue
AI driven heart insights, decreasing risk and improving performance and prediction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2021 my step-brother sean passed away from cardiac arrest at the age of just 26 whilst out on a run
This I strongly believe was a result of suboptimal, realtime heart monitoring which compromised his health and ultimately his life
We have seen this in professional sports to, with reactive health management and lack of advanced insights, leaving athletes vulnerable and not at their peak levels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tier teams = more revenue more premium metrics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FD5B3-9F8B-4C2D-511F-0E3A4C4A9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D13E3-A0D4-293D-D485-32A746884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3B6B-59D4-8F23-C73E-DB73091CBDCF}"/>
              </a:ext>
            </a:extLst>
          </p:cNvPr>
          <p:cNvSpPr>
            <a:spLocks noGrp="1"/>
          </p:cNvSpPr>
          <p:nvPr>
            <p:ph type="body" idx="1"/>
          </p:nvPr>
        </p:nvSpPr>
        <p:spPr/>
        <p:txBody>
          <a:bodyPr/>
          <a:lstStyle/>
          <a:p>
            <a:r>
              <a:rPr lang="en-US" dirty="0"/>
              <a:t>Higher tier teams = more revenue more premium metrics
</a:t>
            </a:r>
          </a:p>
        </p:txBody>
      </p:sp>
      <p:sp>
        <p:nvSpPr>
          <p:cNvPr id="4" name="Slide Number Placeholder 3">
            <a:extLst>
              <a:ext uri="{FF2B5EF4-FFF2-40B4-BE49-F238E27FC236}">
                <a16:creationId xmlns:a16="http://schemas.microsoft.com/office/drawing/2014/main" id="{4E036523-EA2C-94E7-30C1-4074C86AC1EC}"/>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677556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227ED-3F02-52D3-9BE5-7369FBB41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7846A-0DBF-4906-34C4-CAB244DEC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54848-A586-FC4D-CC0D-60139D47F5D9}"/>
              </a:ext>
            </a:extLst>
          </p:cNvPr>
          <p:cNvSpPr>
            <a:spLocks noGrp="1"/>
          </p:cNvSpPr>
          <p:nvPr>
            <p:ph type="body" idx="1"/>
          </p:nvPr>
        </p:nvSpPr>
        <p:spPr/>
        <p:txBody>
          <a:bodyPr/>
          <a:lstStyle/>
          <a:p>
            <a:r>
              <a:rPr lang="en-US" dirty="0"/>
              <a:t>Higher tier teams = more revenue more premium metrics
</a:t>
            </a:r>
          </a:p>
        </p:txBody>
      </p:sp>
      <p:sp>
        <p:nvSpPr>
          <p:cNvPr id="4" name="Slide Number Placeholder 3">
            <a:extLst>
              <a:ext uri="{FF2B5EF4-FFF2-40B4-BE49-F238E27FC236}">
                <a16:creationId xmlns:a16="http://schemas.microsoft.com/office/drawing/2014/main" id="{8EB29909-CDE8-86D7-E602-6B692715F63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881462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aim is to provide an continuous heart health monitoring platform to athletes of all levels
We want to provide them with real time insights through our AI driven data
Which in turn, will allow them to manage their health proactively and perform to their peak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you both for inviting us and giving us the time to present our vision to you today!
We are very excited for the potential of EXRT!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you both for inviting us and giving us the time to present our vision to you today!
We are very excited for the potential of EXRT!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POC of dash
At a glance
STress monitor
ECG monitor
Key perfonce indicators
nav bar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POC of dash
At a glance
STress monitor
ECG monitor
Key perfonce indicators
nav bar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POC of dash
At a glance
STress monitor
ECG monitor
Key perfonce indicators
nav bar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20.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2.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49ac0399-c756-46cd-9876-ffd9e9423bbe?pitch-bytes=1453339&amp;pitch-content-type=image%2Fpng"/>
          <p:cNvPicPr>
            <a:picLocks noChangeAspect="1"/>
          </p:cNvPicPr>
          <p:nvPr/>
        </p:nvPicPr>
        <p:blipFill>
          <a:blip r:embed="rId3"/>
          <a:srcRect t="10902" b="10902"/>
          <a:stretch/>
        </p:blipFill>
        <p:spPr>
          <a:xfrm>
            <a:off x="2787295" y="-446589"/>
            <a:ext cx="3558539" cy="6031254"/>
          </a:xfrm>
          <a:prstGeom prst="rect">
            <a:avLst/>
          </a:prstGeom>
        </p:spPr>
      </p:pic>
      <p:sp>
        <p:nvSpPr>
          <p:cNvPr id="4" name="Text 0"/>
          <p:cNvSpPr/>
          <p:nvPr/>
        </p:nvSpPr>
        <p:spPr>
          <a:xfrm>
            <a:off x="6182965" y="3675194"/>
            <a:ext cx="2674367" cy="1097161"/>
          </a:xfrm>
          <a:prstGeom prst="rect">
            <a:avLst/>
          </a:prstGeom>
          <a:noFill/>
          <a:ln/>
        </p:spPr>
        <p:txBody>
          <a:bodyPr wrap="none" lIns="0" tIns="0" rIns="0" bIns="0" rtlCol="0" anchor="t">
            <a:spAutoFit/>
          </a:bodyPr>
          <a:lstStyle/>
          <a:p>
            <a:pPr algn="ctr">
              <a:lnSpc>
                <a:spcPts val="2160"/>
              </a:lnSpc>
            </a:pPr>
            <a:r>
              <a:rPr lang="en-US" sz="1800" b="1" kern="0" spc="-12" dirty="0">
                <a:solidFill>
                  <a:srgbClr val="FFFFFF"/>
                </a:solidFill>
                <a:latin typeface="DM Sans" pitchFamily="34" charset="0"/>
                <a:ea typeface="DM Sans" pitchFamily="34" charset="-122"/>
                <a:cs typeface="DM Sans" pitchFamily="34" charset="-120"/>
              </a:rPr>
              <a:t>Sean Joyce</a:t>
            </a:r>
            <a:endParaRPr lang="en-US" sz="1800" dirty="0"/>
          </a:p>
          <a:p>
            <a:pPr algn="ctr">
              <a:lnSpc>
                <a:spcPts val="2160"/>
              </a:lnSpc>
            </a:pPr>
            <a:r>
              <a:rPr lang="en-US" sz="1800" b="1" kern="0" spc="-12" dirty="0">
                <a:solidFill>
                  <a:srgbClr val="FFFFFF"/>
                </a:solidFill>
                <a:latin typeface="DM Sans" pitchFamily="34" charset="0"/>
                <a:ea typeface="DM Sans" pitchFamily="34" charset="-122"/>
                <a:cs typeface="DM Sans" pitchFamily="34" charset="-120"/>
              </a:rPr>
              <a:t>July 1995 - August 2021</a:t>
            </a:r>
            <a:endParaRPr lang="en-US" sz="1800" dirty="0"/>
          </a:p>
          <a:p>
            <a:pPr algn="ctr">
              <a:lnSpc>
                <a:spcPts val="2160"/>
              </a:lnSpc>
            </a:pPr>
            <a:endParaRPr lang="en-US" sz="1800" dirty="0"/>
          </a:p>
          <a:p>
            <a:pPr algn="ctr">
              <a:lnSpc>
                <a:spcPts val="2160"/>
              </a:lnSpc>
            </a:pPr>
            <a:r>
              <a:rPr lang="en-US" sz="1800" b="1" kern="0" spc="-12" dirty="0">
                <a:solidFill>
                  <a:srgbClr val="FFFFFF"/>
                </a:solidFill>
                <a:latin typeface="DM Sans" pitchFamily="34" charset="0"/>
                <a:ea typeface="DM Sans" pitchFamily="34" charset="-122"/>
                <a:cs typeface="DM Sans" pitchFamily="34" charset="-120"/>
              </a:rPr>
              <a:t>Undetected heart defect.</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234195" y="2848549"/>
            <a:ext cx="2285702" cy="243818"/>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Stress Monitor Scale</a:t>
            </a:r>
            <a:endParaRPr lang="en-US" sz="1200" dirty="0"/>
          </a:p>
        </p:txBody>
      </p:sp>
      <p:sp>
        <p:nvSpPr>
          <p:cNvPr id="4" name="Text 1"/>
          <p:cNvSpPr/>
          <p:nvPr/>
        </p:nvSpPr>
        <p:spPr>
          <a:xfrm>
            <a:off x="7563709" y="3084215"/>
            <a:ext cx="2285367" cy="487635"/>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Key Performance</a:t>
            </a:r>
            <a:endParaRPr lang="en-US" sz="1200" dirty="0"/>
          </a:p>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 Metrics</a:t>
            </a:r>
            <a:endParaRPr lang="en-US" sz="1200" dirty="0"/>
          </a:p>
        </p:txBody>
      </p:sp>
      <p:sp>
        <p:nvSpPr>
          <p:cNvPr id="5" name="Text 2"/>
          <p:cNvSpPr/>
          <p:nvPr/>
        </p:nvSpPr>
        <p:spPr>
          <a:xfrm>
            <a:off x="2757506" y="146067"/>
            <a:ext cx="3619426" cy="365745"/>
          </a:xfrm>
          <a:prstGeom prst="rect">
            <a:avLst/>
          </a:prstGeom>
          <a:noFill/>
          <a:ln/>
        </p:spPr>
        <p:txBody>
          <a:bodyPr wrap="square" lIns="0" tIns="0" rIns="0" bIns="0" rtlCol="0" anchor="t"/>
          <a:lstStyle/>
          <a:p>
            <a:pPr algn="ctr">
              <a:lnSpc>
                <a:spcPts val="2880"/>
              </a:lnSpc>
            </a:pPr>
            <a:r>
              <a:rPr lang="en-US" sz="1800" b="1" kern="0" spc="12" dirty="0">
                <a:solidFill>
                  <a:srgbClr val="2B2A35"/>
                </a:solidFill>
                <a:latin typeface="DM Sans" pitchFamily="34" charset="0"/>
                <a:ea typeface="DM Sans" pitchFamily="34" charset="-122"/>
                <a:cs typeface="DM Sans" pitchFamily="34" charset="-120"/>
              </a:rPr>
              <a:t>SOFTWARE</a:t>
            </a:r>
            <a:endParaRPr lang="en-US" sz="1800" dirty="0"/>
          </a:p>
        </p:txBody>
      </p:sp>
      <p:sp>
        <p:nvSpPr>
          <p:cNvPr id="6" name="Text 3"/>
          <p:cNvSpPr/>
          <p:nvPr/>
        </p:nvSpPr>
        <p:spPr>
          <a:xfrm>
            <a:off x="-704061" y="1489933"/>
            <a:ext cx="2285479" cy="243818"/>
          </a:xfrm>
          <a:prstGeom prst="rect">
            <a:avLst/>
          </a:prstGeom>
          <a:noFill/>
          <a:ln/>
        </p:spPr>
        <p:txBody>
          <a:bodyPr wrap="square" lIns="0" tIns="0" rIns="0" bIns="0" rtlCol="0" anchor="b"/>
          <a:lstStyle/>
          <a:p>
            <a:pPr algn="r">
              <a:lnSpc>
                <a:spcPts val="1920"/>
              </a:lnSpc>
            </a:pPr>
            <a:r>
              <a:rPr lang="en-US" sz="1200" b="0" kern="0" spc="-12" dirty="0">
                <a:solidFill>
                  <a:srgbClr val="0D0451"/>
                </a:solidFill>
                <a:latin typeface="DM Sans" pitchFamily="34" charset="0"/>
                <a:ea typeface="DM Sans" pitchFamily="34" charset="-122"/>
                <a:cs typeface="DM Sans" pitchFamily="34" charset="-120"/>
              </a:rPr>
              <a:t>Device Integration </a:t>
            </a:r>
            <a:endParaRPr lang="en-US" sz="1200" dirty="0"/>
          </a:p>
        </p:txBody>
      </p:sp>
      <p:sp>
        <p:nvSpPr>
          <p:cNvPr id="7" name="Text 4"/>
          <p:cNvSpPr/>
          <p:nvPr/>
        </p:nvSpPr>
        <p:spPr>
          <a:xfrm>
            <a:off x="7563674" y="2043087"/>
            <a:ext cx="1366614" cy="243818"/>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ECG Monitor</a:t>
            </a:r>
            <a:endParaRPr lang="en-US" sz="1200" dirty="0"/>
          </a:p>
        </p:txBody>
      </p:sp>
      <p:pic>
        <p:nvPicPr>
          <p:cNvPr id="8" name="Image 0" descr="https://pitch-assets-ccb95893-de3f-4266-973c-20049231b248.s3.eu-west-1.amazonaws.com/a51e52f5-efb1-4010-9a14-e3255f8f77a5?pitch-bytes=1443770&amp;pitch-content-type=image%2Fpng"/>
          <p:cNvPicPr>
            <a:picLocks noChangeAspect="1"/>
          </p:cNvPicPr>
          <p:nvPr/>
        </p:nvPicPr>
        <p:blipFill>
          <a:blip r:embed="rId3"/>
          <a:srcRect/>
          <a:stretch/>
        </p:blipFill>
        <p:spPr>
          <a:xfrm>
            <a:off x="1928765" y="558918"/>
            <a:ext cx="5546037" cy="4290684"/>
          </a:xfrm>
          <a:prstGeom prst="rect">
            <a:avLst/>
          </a:prstGeom>
        </p:spPr>
      </p:pic>
      <p:pic>
        <p:nvPicPr>
          <p:cNvPr id="9" name="Image 1" descr="https://pitch-assets-ccb95893-de3f-4266-973c-20049231b248.s3.eu-west-1.amazonaws.com/037c9db2-3e44-470e-bd15-7131b097ae1f?pitch-bytes=3988866&amp;pitch-content-type=image%2Fpng"/>
          <p:cNvPicPr>
            <a:picLocks noChangeAspect="1"/>
          </p:cNvPicPr>
          <p:nvPr/>
        </p:nvPicPr>
        <p:blipFill>
          <a:blip r:embed="rId4"/>
          <a:srcRect l="3119" r="3119"/>
          <a:stretch/>
        </p:blipFill>
        <p:spPr>
          <a:xfrm>
            <a:off x="2127431" y="780321"/>
            <a:ext cx="5161962" cy="3845479"/>
          </a:xfrm>
          <a:prstGeom prst="rect">
            <a:avLst/>
          </a:prstGeom>
        </p:spPr>
      </p:pic>
      <p:sp>
        <p:nvSpPr>
          <p:cNvPr id="10" name="Text 5"/>
          <p:cNvSpPr/>
          <p:nvPr/>
        </p:nvSpPr>
        <p:spPr>
          <a:xfrm>
            <a:off x="437003" y="1776550"/>
            <a:ext cx="2154091" cy="0"/>
          </a:xfrm>
          <a:prstGeom prst="line">
            <a:avLst/>
          </a:prstGeom>
          <a:solidFill>
            <a:srgbClr val="FFFFFF"/>
          </a:solidFill>
          <a:ln w="5292">
            <a:solidFill>
              <a:srgbClr val="939DA8"/>
            </a:solidFill>
            <a:prstDash val="solid"/>
            <a:headEnd type="none"/>
            <a:tailEnd type="oval"/>
          </a:ln>
        </p:spPr>
        <p:txBody>
          <a:bodyPr wrap="square" lIns="119672" tIns="562" rIns="119672" bIns="562" rtlCol="0" anchor="ctr"/>
          <a:lstStyle/>
          <a:p>
            <a:pPr algn="ctr">
              <a:lnSpc>
                <a:spcPts val="1920"/>
              </a:lnSpc>
            </a:pPr>
            <a:endParaRPr lang="en-US" sz="1200" dirty="0"/>
          </a:p>
        </p:txBody>
      </p:sp>
      <p:sp>
        <p:nvSpPr>
          <p:cNvPr id="11" name="Text 6"/>
          <p:cNvSpPr/>
          <p:nvPr/>
        </p:nvSpPr>
        <p:spPr>
          <a:xfrm>
            <a:off x="582778" y="3093187"/>
            <a:ext cx="2008278" cy="0"/>
          </a:xfrm>
          <a:prstGeom prst="line">
            <a:avLst/>
          </a:prstGeom>
          <a:solidFill>
            <a:srgbClr val="FFFFFF"/>
          </a:solidFill>
          <a:ln w="5292">
            <a:solidFill>
              <a:srgbClr val="939DA8"/>
            </a:solidFill>
            <a:prstDash val="solid"/>
            <a:headEnd type="none"/>
            <a:tailEnd type="oval"/>
          </a:ln>
        </p:spPr>
        <p:txBody>
          <a:bodyPr wrap="square" lIns="111571" tIns="562" rIns="111571" bIns="562" rtlCol="0" anchor="ctr"/>
          <a:lstStyle/>
          <a:p>
            <a:pPr algn="ctr">
              <a:lnSpc>
                <a:spcPts val="1920"/>
              </a:lnSpc>
            </a:pPr>
            <a:endParaRPr lang="en-US" sz="1200" dirty="0"/>
          </a:p>
        </p:txBody>
      </p:sp>
      <p:sp>
        <p:nvSpPr>
          <p:cNvPr id="12" name="Text 7"/>
          <p:cNvSpPr/>
          <p:nvPr/>
        </p:nvSpPr>
        <p:spPr>
          <a:xfrm>
            <a:off x="7077525" y="3693385"/>
            <a:ext cx="1470140" cy="0"/>
          </a:xfrm>
          <a:prstGeom prst="line">
            <a:avLst/>
          </a:prstGeom>
          <a:solidFill>
            <a:srgbClr val="FFFFFF"/>
          </a:solidFill>
          <a:ln w="5292">
            <a:solidFill>
              <a:srgbClr val="939DA8"/>
            </a:solidFill>
            <a:prstDash val="solid"/>
            <a:headEnd type="oval"/>
            <a:tailEnd type="none"/>
          </a:ln>
        </p:spPr>
        <p:txBody>
          <a:bodyPr wrap="square" lIns="81674" tIns="562" rIns="81674" bIns="562" rtlCol="0" anchor="ctr"/>
          <a:lstStyle/>
          <a:p>
            <a:pPr algn="ctr">
              <a:lnSpc>
                <a:spcPts val="1920"/>
              </a:lnSpc>
            </a:pPr>
            <a:endParaRPr lang="en-US" sz="1200" dirty="0"/>
          </a:p>
        </p:txBody>
      </p:sp>
      <p:sp>
        <p:nvSpPr>
          <p:cNvPr id="13" name="Text 8"/>
          <p:cNvSpPr/>
          <p:nvPr/>
        </p:nvSpPr>
        <p:spPr>
          <a:xfrm>
            <a:off x="5718923" y="2405433"/>
            <a:ext cx="2031712" cy="0"/>
          </a:xfrm>
          <a:prstGeom prst="line">
            <a:avLst/>
          </a:prstGeom>
          <a:solidFill>
            <a:srgbClr val="FFFFFF"/>
          </a:solidFill>
          <a:ln w="5292">
            <a:solidFill>
              <a:srgbClr val="939DA8"/>
            </a:solidFill>
            <a:prstDash val="solid"/>
            <a:headEnd type="oval"/>
            <a:tailEnd type="none"/>
          </a:ln>
        </p:spPr>
        <p:txBody>
          <a:bodyPr wrap="square" lIns="112873" tIns="562" rIns="112873" bIns="562" rtlCol="0" anchor="ctr"/>
          <a:lstStyle/>
          <a:p>
            <a:pPr algn="ctr">
              <a:lnSpc>
                <a:spcPts val="1920"/>
              </a:lnSpc>
            </a:pPr>
            <a:endParaRPr lang="en-US" sz="1200" dirty="0"/>
          </a:p>
        </p:txBody>
      </p:sp>
      <p:pic>
        <p:nvPicPr>
          <p:cNvPr id="14" name="Image 2" descr="https://pitch-assets-ccb95893-de3f-4266-973c-20049231b248.s3.eu-west-1.amazonaws.com/4a77d850-6b9e-4412-a664-1446b9bccdd4?pitch-bytes=10166&amp;pitch-content-type=image%2Fpng"/>
          <p:cNvPicPr>
            <a:picLocks noChangeAspect="1"/>
          </p:cNvPicPr>
          <p:nvPr/>
        </p:nvPicPr>
        <p:blipFill>
          <a:blip r:embed="rId5"/>
          <a:srcRect/>
          <a:stretch/>
        </p:blipFill>
        <p:spPr>
          <a:xfrm>
            <a:off x="242534" y="143615"/>
            <a:ext cx="1295665" cy="259282"/>
          </a:xfrm>
          <a:prstGeom prst="rect">
            <a:avLst/>
          </a:prstGeom>
        </p:spPr>
      </p:pic>
      <p:sp>
        <p:nvSpPr>
          <p:cNvPr id="15" name="Text 9"/>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bg>
      <p:bgPr>
        <a:solidFill>
          <a:srgbClr val="F9F9F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pic>
        <p:nvPicPr>
          <p:cNvPr id="4" name="Image 1" descr="https://pitch-assets-ccb95893-de3f-4266-973c-20049231b248.s3.eu-west-1.amazonaws.com/faf3e87a-a57b-46b5-a978-934f45e4171d?pitch-bytes=550729&amp;pitch-content-type=image%2Fpng"/>
          <p:cNvPicPr>
            <a:picLocks noChangeAspect="1"/>
          </p:cNvPicPr>
          <p:nvPr/>
        </p:nvPicPr>
        <p:blipFill>
          <a:blip r:embed="rId4"/>
          <a:srcRect l="19323" r="24427"/>
          <a:stretch/>
        </p:blipFill>
        <p:spPr>
          <a:xfrm>
            <a:off x="3310061" y="1543050"/>
            <a:ext cx="2528737" cy="2528737"/>
          </a:xfrm>
          <a:prstGeom prst="rect">
            <a:avLst/>
          </a:prstGeom>
        </p:spPr>
      </p:pic>
      <p:sp>
        <p:nvSpPr>
          <p:cNvPr id="5" name="Text 0"/>
          <p:cNvSpPr/>
          <p:nvPr/>
        </p:nvSpPr>
        <p:spPr>
          <a:xfrm>
            <a:off x="3139062" y="767799"/>
            <a:ext cx="2837557" cy="411473"/>
          </a:xfrm>
          <a:prstGeom prst="rect">
            <a:avLst/>
          </a:prstGeom>
          <a:noFill/>
          <a:ln/>
        </p:spPr>
        <p:txBody>
          <a:bodyPr wrap="none" lIns="0" tIns="0" rIns="0" bIns="0" rtlCol="0" anchor="t">
            <a:spAutoFit/>
          </a:bodyPr>
          <a:lstStyle/>
          <a:p>
            <a:pPr algn="l">
              <a:lnSpc>
                <a:spcPts val="3240"/>
              </a:lnSpc>
            </a:pPr>
            <a:r>
              <a:rPr lang="en-US" sz="2700" b="1" kern="0" spc="-12" dirty="0">
                <a:solidFill>
                  <a:srgbClr val="0D0451"/>
                </a:solidFill>
                <a:latin typeface="DM Sans" pitchFamily="34" charset="0"/>
                <a:ea typeface="DM Sans" pitchFamily="34" charset="-122"/>
                <a:cs typeface="DM Sans" pitchFamily="34" charset="-120"/>
              </a:rPr>
              <a:t>Don't I get all this?</a:t>
            </a:r>
            <a:endParaRPr lang="en-US" sz="27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3">
    <p:bg>
      <p:bgPr>
        <a:solidFill>
          <a:srgbClr val="F9F9F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4" name="Text 0"/>
          <p:cNvSpPr/>
          <p:nvPr/>
        </p:nvSpPr>
        <p:spPr>
          <a:xfrm>
            <a:off x="3351715" y="1232975"/>
            <a:ext cx="2264494"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Spot check</a:t>
            </a:r>
            <a:endParaRPr lang="en-US" sz="2700" dirty="0"/>
          </a:p>
        </p:txBody>
      </p:sp>
      <p:sp>
        <p:nvSpPr>
          <p:cNvPr id="5" name="Text 1"/>
          <p:cNvSpPr/>
          <p:nvPr/>
        </p:nvSpPr>
        <p:spPr>
          <a:xfrm>
            <a:off x="3030358" y="2057026"/>
            <a:ext cx="2907208"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Not continuous</a:t>
            </a:r>
            <a:endParaRPr lang="en-US" sz="2700" dirty="0"/>
          </a:p>
        </p:txBody>
      </p:sp>
      <p:sp>
        <p:nvSpPr>
          <p:cNvPr id="6" name="Text 2"/>
          <p:cNvSpPr/>
          <p:nvPr/>
        </p:nvSpPr>
        <p:spPr>
          <a:xfrm>
            <a:off x="1537940" y="3634694"/>
            <a:ext cx="6622554"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Can't be worn in competitive scenarios</a:t>
            </a:r>
            <a:endParaRPr lang="en-US" sz="2700" dirty="0"/>
          </a:p>
        </p:txBody>
      </p:sp>
      <p:sp>
        <p:nvSpPr>
          <p:cNvPr id="7" name="Text 3"/>
          <p:cNvSpPr/>
          <p:nvPr/>
        </p:nvSpPr>
        <p:spPr>
          <a:xfrm>
            <a:off x="1968754" y="2811747"/>
            <a:ext cx="5030416" cy="410369"/>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PPG sensors &amp; not custom fit</a:t>
            </a:r>
            <a:endParaRPr lang="en-US" sz="27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14">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564795" y="1416803"/>
            <a:ext cx="2285553" cy="243781"/>
          </a:xfrm>
          <a:prstGeom prst="rect">
            <a:avLst/>
          </a:prstGeom>
          <a:noFill/>
          <a:ln/>
        </p:spPr>
        <p:txBody>
          <a:bodyPr wrap="square" lIns="0" tIns="0" rIns="0" bIns="0" rtlCol="0" anchor="b"/>
          <a:lstStyle/>
          <a:p>
            <a:pPr algn="ctr">
              <a:lnSpc>
                <a:spcPts val="1920"/>
              </a:lnSpc>
            </a:pPr>
            <a:endParaRPr lang="en-US" sz="1200" dirty="0"/>
          </a:p>
        </p:txBody>
      </p:sp>
      <p:sp>
        <p:nvSpPr>
          <p:cNvPr id="4" name="Text 1"/>
          <p:cNvSpPr/>
          <p:nvPr/>
        </p:nvSpPr>
        <p:spPr>
          <a:xfrm>
            <a:off x="3282871" y="3298642"/>
            <a:ext cx="2285554" cy="239059"/>
          </a:xfrm>
          <a:prstGeom prst="rect">
            <a:avLst/>
          </a:prstGeom>
          <a:noFill/>
          <a:ln/>
        </p:spPr>
        <p:txBody>
          <a:bodyPr wrap="square" lIns="0" tIns="0" rIns="0" bIns="0" rtlCol="0" anchor="b"/>
          <a:lstStyle/>
          <a:p>
            <a:pPr algn="l">
              <a:lnSpc>
                <a:spcPts val="1920"/>
              </a:lnSpc>
            </a:pPr>
            <a:r>
              <a:rPr lang="en-US" sz="1200" b="1" kern="0" spc="-12" dirty="0">
                <a:solidFill>
                  <a:srgbClr val="0D0451"/>
                </a:solidFill>
                <a:latin typeface="DM Sans" pitchFamily="34" charset="0"/>
                <a:ea typeface="DM Sans" pitchFamily="34" charset="-122"/>
                <a:cs typeface="DM Sans" pitchFamily="34" charset="-120"/>
              </a:rPr>
              <a:t>Benefits</a:t>
            </a:r>
            <a:endParaRPr lang="en-US" sz="1200" dirty="0"/>
          </a:p>
        </p:txBody>
      </p:sp>
      <p:sp>
        <p:nvSpPr>
          <p:cNvPr id="5" name="Text 2"/>
          <p:cNvSpPr/>
          <p:nvPr/>
        </p:nvSpPr>
        <p:spPr>
          <a:xfrm>
            <a:off x="472427" y="3297667"/>
            <a:ext cx="2285702" cy="239059"/>
          </a:xfrm>
          <a:prstGeom prst="rect">
            <a:avLst/>
          </a:prstGeom>
          <a:noFill/>
          <a:ln/>
        </p:spPr>
        <p:txBody>
          <a:bodyPr wrap="square" lIns="0" tIns="0" rIns="0" bIns="0" rtlCol="0" anchor="b"/>
          <a:lstStyle/>
          <a:p>
            <a:pPr algn="l">
              <a:lnSpc>
                <a:spcPts val="1920"/>
              </a:lnSpc>
            </a:pPr>
            <a:r>
              <a:rPr lang="en-US" sz="1200" b="1" kern="0" spc="-12" dirty="0">
                <a:solidFill>
                  <a:srgbClr val="0D0451"/>
                </a:solidFill>
                <a:latin typeface="DM Sans" pitchFamily="34" charset="0"/>
                <a:ea typeface="DM Sans" pitchFamily="34" charset="-122"/>
                <a:cs typeface="DM Sans" pitchFamily="34" charset="-120"/>
              </a:rPr>
              <a:t>Features</a:t>
            </a:r>
            <a:endParaRPr lang="en-US" sz="1200" dirty="0"/>
          </a:p>
        </p:txBody>
      </p:sp>
      <p:pic>
        <p:nvPicPr>
          <p:cNvPr id="6" name="Image 0" descr="https://pitch-assets-ccb95893-de3f-4266-973c-20049231b248.s3.eu-west-1.amazonaws.com/d9fab5b1-5fd4-4df5-b4ee-c7faf2d14070?pitch-bytes=421847&amp;pitch-content-type=image%2Fpng"/>
          <p:cNvPicPr>
            <a:picLocks noChangeAspect="1"/>
          </p:cNvPicPr>
          <p:nvPr/>
        </p:nvPicPr>
        <p:blipFill>
          <a:blip r:embed="rId3"/>
          <a:srcRect/>
          <a:stretch/>
        </p:blipFill>
        <p:spPr>
          <a:xfrm>
            <a:off x="3322692" y="1746733"/>
            <a:ext cx="2508701" cy="744712"/>
          </a:xfrm>
          <a:prstGeom prst="rect">
            <a:avLst/>
          </a:prstGeom>
        </p:spPr>
      </p:pic>
      <p:sp>
        <p:nvSpPr>
          <p:cNvPr id="7" name="Text 3"/>
          <p:cNvSpPr/>
          <p:nvPr/>
        </p:nvSpPr>
        <p:spPr>
          <a:xfrm>
            <a:off x="3265414" y="3565044"/>
            <a:ext cx="2104579" cy="1195294"/>
          </a:xfrm>
          <a:prstGeom prst="rect">
            <a:avLst/>
          </a:prstGeom>
          <a:noFill/>
          <a:ln/>
        </p:spPr>
        <p:txBody>
          <a:bodyPr wrap="none" lIns="0" tIns="0" rIns="0" bIns="0" rtlCol="0" anchor="t">
            <a:spAutoFit/>
          </a:bodyPr>
          <a:lstStyle/>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Live Streaming &amp; recording</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Reusable &amp; rechargeable with case</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IoT-enabled</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Ultra light and non-evasive</a:t>
            </a:r>
            <a:endParaRPr lang="en-US" sz="1200" dirty="0"/>
          </a:p>
          <a:p>
            <a:pPr algn="l">
              <a:lnSpc>
                <a:spcPts val="1920"/>
              </a:lnSpc>
            </a:pPr>
            <a:endParaRPr lang="en-US" sz="1200" dirty="0"/>
          </a:p>
        </p:txBody>
      </p:sp>
      <p:sp>
        <p:nvSpPr>
          <p:cNvPr id="8" name="Text 4"/>
          <p:cNvSpPr/>
          <p:nvPr/>
        </p:nvSpPr>
        <p:spPr>
          <a:xfrm>
            <a:off x="6068560" y="3560483"/>
            <a:ext cx="2283172" cy="1673412"/>
          </a:xfrm>
          <a:prstGeom prst="rect">
            <a:avLst/>
          </a:prstGeom>
          <a:noFill/>
          <a:ln/>
        </p:spPr>
        <p:txBody>
          <a:bodyPr wrap="square" lIns="0" tIns="0" rIns="0" bIns="0" rtlCol="0" anchor="t"/>
          <a:lstStyle/>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ECG rhythm</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Heart rate</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Heart rate variability</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RR-interval</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Respiratory rate</a:t>
            </a:r>
            <a:endParaRPr lang="en-US" sz="1200" dirty="0"/>
          </a:p>
          <a:p>
            <a:pPr algn="l">
              <a:lnSpc>
                <a:spcPts val="1920"/>
              </a:lnSpc>
            </a:pPr>
            <a:endParaRPr lang="en-US" sz="1200" dirty="0"/>
          </a:p>
          <a:p>
            <a:pPr algn="l">
              <a:lnSpc>
                <a:spcPts val="1920"/>
              </a:lnSpc>
            </a:pPr>
            <a:endParaRPr lang="en-US" sz="1200" dirty="0"/>
          </a:p>
        </p:txBody>
      </p:sp>
      <p:sp>
        <p:nvSpPr>
          <p:cNvPr id="9" name="Text 5"/>
          <p:cNvSpPr/>
          <p:nvPr/>
        </p:nvSpPr>
        <p:spPr>
          <a:xfrm>
            <a:off x="6068536" y="3298798"/>
            <a:ext cx="2285702" cy="239059"/>
          </a:xfrm>
          <a:prstGeom prst="rect">
            <a:avLst/>
          </a:prstGeom>
          <a:noFill/>
          <a:ln/>
        </p:spPr>
        <p:txBody>
          <a:bodyPr wrap="square" lIns="0" tIns="0" rIns="0" bIns="0" rtlCol="0" anchor="b"/>
          <a:lstStyle/>
          <a:p>
            <a:pPr algn="l">
              <a:lnSpc>
                <a:spcPts val="1920"/>
              </a:lnSpc>
            </a:pPr>
            <a:r>
              <a:rPr lang="en-US" sz="1200" b="1" kern="0" spc="-12" dirty="0">
                <a:solidFill>
                  <a:srgbClr val="0D0451"/>
                </a:solidFill>
                <a:latin typeface="DM Sans" pitchFamily="34" charset="0"/>
                <a:ea typeface="DM Sans" pitchFamily="34" charset="-122"/>
                <a:cs typeface="DM Sans" pitchFamily="34" charset="-120"/>
              </a:rPr>
              <a:t>Data Parameters</a:t>
            </a:r>
            <a:endParaRPr lang="en-US" sz="1200" dirty="0"/>
          </a:p>
        </p:txBody>
      </p:sp>
      <p:sp>
        <p:nvSpPr>
          <p:cNvPr id="10" name="Text 6"/>
          <p:cNvSpPr/>
          <p:nvPr/>
        </p:nvSpPr>
        <p:spPr>
          <a:xfrm>
            <a:off x="471303" y="3565044"/>
            <a:ext cx="1639044" cy="1195294"/>
          </a:xfrm>
          <a:prstGeom prst="rect">
            <a:avLst/>
          </a:prstGeom>
          <a:noFill/>
          <a:ln/>
        </p:spPr>
        <p:txBody>
          <a:bodyPr wrap="none" lIns="0" tIns="0" rIns="0" bIns="0" rtlCol="0" anchor="t">
            <a:spAutoFit/>
          </a:bodyPr>
          <a:lstStyle/>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Rechargeable up to 14 days</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Up to 30 day data cache</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IPX7 water resistance</a:t>
            </a:r>
            <a:endParaRPr lang="en-US" sz="1200" dirty="0"/>
          </a:p>
          <a:p>
            <a:pPr algn="l">
              <a:lnSpc>
                <a:spcPts val="1920"/>
              </a:lnSpc>
            </a:pPr>
            <a:r>
              <a:rPr lang="en-US" sz="1100" b="0" kern="0" spc="-12" dirty="0">
                <a:solidFill>
                  <a:srgbClr val="0D0451"/>
                </a:solidFill>
                <a:latin typeface="DM Sans" pitchFamily="34" charset="0"/>
                <a:ea typeface="DM Sans" pitchFamily="34" charset="-122"/>
                <a:cs typeface="DM Sans" pitchFamily="34" charset="-120"/>
              </a:rPr>
              <a:t>Connects via BLE network</a:t>
            </a:r>
            <a:endParaRPr lang="en-US" sz="1200" dirty="0"/>
          </a:p>
          <a:p>
            <a:pPr algn="l">
              <a:lnSpc>
                <a:spcPts val="1920"/>
              </a:lnSpc>
            </a:pPr>
            <a:endParaRPr lang="en-US" sz="1200" dirty="0"/>
          </a:p>
        </p:txBody>
      </p:sp>
      <p:sp>
        <p:nvSpPr>
          <p:cNvPr id="11" name="Text 7"/>
          <p:cNvSpPr/>
          <p:nvPr/>
        </p:nvSpPr>
        <p:spPr>
          <a:xfrm>
            <a:off x="7415860" y="3565097"/>
            <a:ext cx="2283172" cy="1195294"/>
          </a:xfrm>
          <a:prstGeom prst="rect">
            <a:avLst/>
          </a:prstGeom>
          <a:noFill/>
          <a:ln/>
        </p:spPr>
        <p:txBody>
          <a:bodyPr wrap="square" lIns="0" tIns="0" rIns="0" bIns="0" rtlCol="0" anchor="t"/>
          <a:lstStyle/>
          <a:p>
            <a:pPr algn="l">
              <a:lnSpc>
                <a:spcPts val="1920"/>
              </a:lnSpc>
            </a:pPr>
            <a:r>
              <a:rPr lang="en-US" sz="1100" b="0" kern="0" spc="-12" dirty="0">
                <a:solidFill>
                  <a:srgbClr val="0D0451"/>
                </a:solidFill>
                <a:latin typeface="Inter" pitchFamily="34" charset="0"/>
                <a:ea typeface="Inter" pitchFamily="34" charset="-122"/>
                <a:cs typeface="Inter" pitchFamily="34" charset="-120"/>
              </a:rPr>
              <a:t>Skin temperature</a:t>
            </a:r>
            <a:endParaRPr lang="en-US" sz="1200" dirty="0"/>
          </a:p>
          <a:p>
            <a:pPr algn="l">
              <a:lnSpc>
                <a:spcPts val="1920"/>
              </a:lnSpc>
            </a:pPr>
            <a:r>
              <a:rPr lang="en-US" sz="1100" b="0" kern="0" spc="-12" dirty="0">
                <a:solidFill>
                  <a:srgbClr val="0D0451"/>
                </a:solidFill>
                <a:latin typeface="Inter" pitchFamily="34" charset="0"/>
                <a:ea typeface="Inter" pitchFamily="34" charset="-122"/>
                <a:cs typeface="Inter" pitchFamily="34" charset="-120"/>
              </a:rPr>
              <a:t>Step count</a:t>
            </a:r>
            <a:endParaRPr lang="en-US" sz="1200" dirty="0"/>
          </a:p>
          <a:p>
            <a:pPr algn="l">
              <a:lnSpc>
                <a:spcPts val="1920"/>
              </a:lnSpc>
            </a:pPr>
            <a:r>
              <a:rPr lang="en-US" sz="1100" b="0" kern="0" spc="-12" dirty="0">
                <a:solidFill>
                  <a:srgbClr val="0D0451"/>
                </a:solidFill>
                <a:latin typeface="Inter" pitchFamily="34" charset="0"/>
                <a:ea typeface="Inter" pitchFamily="34" charset="-122"/>
                <a:cs typeface="Inter" pitchFamily="34" charset="-120"/>
              </a:rPr>
              <a:t>Posture</a:t>
            </a:r>
            <a:endParaRPr lang="en-US" sz="1200" dirty="0"/>
          </a:p>
          <a:p>
            <a:pPr algn="l">
              <a:lnSpc>
                <a:spcPts val="1920"/>
              </a:lnSpc>
            </a:pPr>
            <a:r>
              <a:rPr lang="en-US" sz="1100" b="0" kern="0" spc="-12" dirty="0">
                <a:solidFill>
                  <a:srgbClr val="0D0451"/>
                </a:solidFill>
                <a:latin typeface="Inter" pitchFamily="34" charset="0"/>
                <a:ea typeface="Inter" pitchFamily="34" charset="-122"/>
                <a:cs typeface="Inter" pitchFamily="34" charset="-120"/>
              </a:rPr>
              <a:t>3-Axis accelerometer</a:t>
            </a:r>
            <a:endParaRPr lang="en-US" sz="1200" dirty="0"/>
          </a:p>
          <a:p>
            <a:pPr algn="l">
              <a:lnSpc>
                <a:spcPts val="1920"/>
              </a:lnSpc>
            </a:pPr>
            <a:endParaRPr lang="en-US" sz="1200" dirty="0"/>
          </a:p>
        </p:txBody>
      </p:sp>
      <p:pic>
        <p:nvPicPr>
          <p:cNvPr id="12" name="Image 1" descr="https://pitch-assets-ccb95893-de3f-4266-973c-20049231b248.s3.eu-west-1.amazonaws.com/4a77d850-6b9e-4412-a664-1446b9bccdd4?pitch-bytes=10166&amp;pitch-content-type=image%2Fpng"/>
          <p:cNvPicPr>
            <a:picLocks noChangeAspect="1"/>
          </p:cNvPicPr>
          <p:nvPr/>
        </p:nvPicPr>
        <p:blipFill>
          <a:blip r:embed="rId4"/>
          <a:srcRect/>
          <a:stretch/>
        </p:blipFill>
        <p:spPr>
          <a:xfrm>
            <a:off x="242534" y="143615"/>
            <a:ext cx="1295665" cy="259282"/>
          </a:xfrm>
          <a:prstGeom prst="rect">
            <a:avLst/>
          </a:prstGeom>
        </p:spPr>
      </p:pic>
      <p:sp>
        <p:nvSpPr>
          <p:cNvPr id="13" name="Text 8"/>
          <p:cNvSpPr/>
          <p:nvPr/>
        </p:nvSpPr>
        <p:spPr>
          <a:xfrm>
            <a:off x="5048668" y="463381"/>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5">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2070050" y="2207026"/>
            <a:ext cx="5862526" cy="533400"/>
          </a:xfrm>
          <a:prstGeom prst="rect">
            <a:avLst/>
          </a:prstGeom>
          <a:noFill/>
          <a:ln/>
        </p:spPr>
        <p:txBody>
          <a:bodyPr wrap="square" lIns="0" tIns="0" rIns="0" bIns="0" rtlCol="0" anchor="t"/>
          <a:lstStyle/>
          <a:p>
            <a:pPr algn="l">
              <a:lnSpc>
                <a:spcPts val="4200"/>
              </a:lnSpc>
            </a:pPr>
            <a:r>
              <a:rPr lang="en-US" sz="3000" b="0" dirty="0">
                <a:solidFill>
                  <a:srgbClr val="0D0451"/>
                </a:solidFill>
                <a:latin typeface="DM Sans" pitchFamily="34" charset="0"/>
                <a:ea typeface="DM Sans" pitchFamily="34" charset="-122"/>
                <a:cs typeface="DM Sans" pitchFamily="34" charset="-120"/>
              </a:rPr>
              <a:t>Reduce cardiac risk by</a:t>
            </a:r>
            <a:r>
              <a:rPr lang="en-US" sz="3000" b="1" dirty="0">
                <a:solidFill>
                  <a:srgbClr val="0D0451"/>
                </a:solidFill>
                <a:latin typeface="DM Sans" pitchFamily="34" charset="0"/>
                <a:ea typeface="DM Sans" pitchFamily="34" charset="-122"/>
                <a:cs typeface="DM Sans" pitchFamily="34" charset="-120"/>
              </a:rPr>
              <a:t> 93%</a:t>
            </a:r>
            <a:endParaRPr lang="en-US" sz="3000" dirty="0"/>
          </a:p>
        </p:txBody>
      </p:sp>
      <p:pic>
        <p:nvPicPr>
          <p:cNvPr id="4"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1765562" y="1944633"/>
            <a:ext cx="6416948" cy="1600200"/>
          </a:xfrm>
          <a:prstGeom prst="rect">
            <a:avLst/>
          </a:prstGeom>
          <a:noFill/>
          <a:ln/>
        </p:spPr>
        <p:txBody>
          <a:bodyPr wrap="square" lIns="0" tIns="0" rIns="0" bIns="0" rtlCol="0" anchor="t"/>
          <a:lstStyle/>
          <a:p>
            <a:pPr algn="l">
              <a:lnSpc>
                <a:spcPts val="4200"/>
              </a:lnSpc>
            </a:pPr>
            <a:r>
              <a:rPr lang="en-US" sz="3000" b="0" dirty="0">
                <a:solidFill>
                  <a:srgbClr val="0D0451"/>
                </a:solidFill>
                <a:latin typeface="DM Sans" pitchFamily="34" charset="0"/>
                <a:ea typeface="DM Sans" pitchFamily="34" charset="-122"/>
                <a:cs typeface="DM Sans" pitchFamily="34" charset="-120"/>
              </a:rPr>
              <a:t>Improve performance, through prediction and prevention up to </a:t>
            </a:r>
            <a:r>
              <a:rPr lang="en-US" sz="3000" b="1" dirty="0">
                <a:solidFill>
                  <a:srgbClr val="0D0451"/>
                </a:solidFill>
                <a:latin typeface="DM Sans" pitchFamily="34" charset="0"/>
                <a:ea typeface="DM Sans" pitchFamily="34" charset="-122"/>
                <a:cs typeface="DM Sans" pitchFamily="34" charset="-120"/>
              </a:rPr>
              <a:t>30%</a:t>
            </a:r>
            <a:endParaRPr lang="en-US" sz="3000" dirty="0"/>
          </a:p>
        </p:txBody>
      </p:sp>
      <p:pic>
        <p:nvPicPr>
          <p:cNvPr id="4"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bg>
      <p:bgPr>
        <a:gradFill>
          <a:gsLst>
            <a:gs pos="0">
              <a:srgbClr val="92FE9D"/>
            </a:gs>
            <a:gs pos="100000">
              <a:srgbClr val="00C9FF"/>
            </a:gs>
          </a:gsLst>
          <a:lin ang="2700000"/>
        </a:gradFill>
        <a:effectLst/>
      </p:bgPr>
    </p:bg>
    <p:spTree>
      <p:nvGrpSpPr>
        <p:cNvPr id="1" name=""/>
        <p:cNvGrpSpPr/>
        <p:nvPr/>
      </p:nvGrpSpPr>
      <p:grpSpPr>
        <a:xfrm>
          <a:off x="0" y="0"/>
          <a:ext cx="0" cy="0"/>
          <a:chOff x="0" y="0"/>
          <a:chExt cx="0" cy="0"/>
        </a:xfrm>
      </p:grpSpPr>
      <p:sp>
        <p:nvSpPr>
          <p:cNvPr id="3" name="Text 0"/>
          <p:cNvSpPr/>
          <p:nvPr/>
        </p:nvSpPr>
        <p:spPr>
          <a:xfrm>
            <a:off x="1431633" y="726443"/>
            <a:ext cx="6095851" cy="487673"/>
          </a:xfrm>
          <a:prstGeom prst="rect">
            <a:avLst/>
          </a:prstGeom>
          <a:noFill/>
          <a:ln/>
        </p:spPr>
        <p:txBody>
          <a:bodyPr wrap="square" lIns="0" tIns="0" rIns="0" bIns="0" rtlCol="0" anchor="ctr"/>
          <a:lstStyle/>
          <a:p>
            <a:pPr algn="ctr">
              <a:lnSpc>
                <a:spcPts val="3840"/>
              </a:lnSpc>
            </a:pPr>
            <a:r>
              <a:rPr lang="en-US" sz="2400" b="1" kern="0" spc="12" dirty="0">
                <a:solidFill>
                  <a:srgbClr val="0D0451"/>
                </a:solidFill>
                <a:latin typeface="DM Sans" pitchFamily="34" charset="0"/>
                <a:ea typeface="DM Sans" pitchFamily="34" charset="-122"/>
                <a:cs typeface="DM Sans" pitchFamily="34" charset="-120"/>
              </a:rPr>
              <a:t>WHY EXRT?</a:t>
            </a:r>
            <a:endParaRPr lang="en-US" sz="2400" dirty="0"/>
          </a:p>
        </p:txBody>
      </p:sp>
      <p:sp>
        <p:nvSpPr>
          <p:cNvPr id="4" name="Text 1"/>
          <p:cNvSpPr/>
          <p:nvPr/>
        </p:nvSpPr>
        <p:spPr>
          <a:xfrm>
            <a:off x="1177572" y="2574642"/>
            <a:ext cx="6982421" cy="297173"/>
          </a:xfrm>
          <a:prstGeom prst="rect">
            <a:avLst/>
          </a:prstGeom>
          <a:noFill/>
          <a:ln/>
        </p:spPr>
        <p:txBody>
          <a:bodyPr wrap="square" lIns="0" tIns="0" rIns="0" bIns="0" rtlCol="0" anchor="t"/>
          <a:lstStyle/>
          <a:p>
            <a:pPr marL="190500" indent="-190500" algn="l">
              <a:lnSpc>
                <a:spcPts val="2340"/>
              </a:lnSpc>
              <a:buSzPct val="100000"/>
              <a:buChar char="•"/>
            </a:pPr>
            <a:r>
              <a:rPr lang="en-US" sz="1800" b="1" kern="0" spc="-24" dirty="0">
                <a:solidFill>
                  <a:srgbClr val="2B2A35"/>
                </a:solidFill>
                <a:latin typeface="DM Sans" pitchFamily="34" charset="0"/>
                <a:ea typeface="DM Sans" pitchFamily="34" charset="-122"/>
                <a:cs typeface="DM Sans" pitchFamily="34" charset="-120"/>
              </a:rPr>
              <a:t>Ability to continuously assess vital signals</a:t>
            </a:r>
            <a:r>
              <a:rPr lang="en-US" sz="1800" b="0" kern="0" spc="-24" dirty="0">
                <a:solidFill>
                  <a:srgbClr val="2B2A35"/>
                </a:solidFill>
                <a:latin typeface="DM Sans" pitchFamily="34" charset="0"/>
                <a:ea typeface="DM Sans" pitchFamily="34" charset="-122"/>
                <a:cs typeface="DM Sans" pitchFamily="34" charset="-120"/>
              </a:rPr>
              <a:t>, </a:t>
            </a:r>
            <a:endParaRPr lang="en-US" sz="1800" dirty="0"/>
          </a:p>
        </p:txBody>
      </p:sp>
      <p:sp>
        <p:nvSpPr>
          <p:cNvPr id="5" name="Text 2"/>
          <p:cNvSpPr/>
          <p:nvPr/>
        </p:nvSpPr>
        <p:spPr>
          <a:xfrm>
            <a:off x="1177572" y="3503487"/>
            <a:ext cx="6982421" cy="297173"/>
          </a:xfrm>
          <a:prstGeom prst="rect">
            <a:avLst/>
          </a:prstGeom>
          <a:noFill/>
          <a:ln/>
        </p:spPr>
        <p:txBody>
          <a:bodyPr wrap="square" lIns="0" tIns="0" rIns="0" bIns="0" rtlCol="0" anchor="t"/>
          <a:lstStyle/>
          <a:p>
            <a:pPr marL="190500" indent="-190500" algn="l">
              <a:lnSpc>
                <a:spcPts val="2340"/>
              </a:lnSpc>
              <a:buSzPct val="100000"/>
              <a:buChar char="•"/>
            </a:pPr>
            <a:r>
              <a:rPr lang="en-US" sz="1800" b="1" kern="0" spc="-24" dirty="0">
                <a:solidFill>
                  <a:srgbClr val="2B2A35"/>
                </a:solidFill>
                <a:latin typeface="DM Sans" pitchFamily="34" charset="0"/>
                <a:ea typeface="DM Sans" pitchFamily="34" charset="-122"/>
                <a:cs typeface="DM Sans" pitchFamily="34" charset="-120"/>
              </a:rPr>
              <a:t>AI &amp; ML models can detect subtle physiological signatures</a:t>
            </a:r>
            <a:endParaRPr lang="en-US" sz="1800" dirty="0"/>
          </a:p>
        </p:txBody>
      </p:sp>
      <p:sp>
        <p:nvSpPr>
          <p:cNvPr id="6" name="Text 3"/>
          <p:cNvSpPr/>
          <p:nvPr/>
        </p:nvSpPr>
        <p:spPr>
          <a:xfrm>
            <a:off x="1175935" y="1537662"/>
            <a:ext cx="6984058" cy="590550"/>
          </a:xfrm>
          <a:prstGeom prst="rect">
            <a:avLst/>
          </a:prstGeom>
          <a:noFill/>
          <a:ln/>
        </p:spPr>
        <p:txBody>
          <a:bodyPr wrap="square" lIns="0" tIns="0" rIns="0" bIns="0" rtlCol="0" anchor="t"/>
          <a:lstStyle/>
          <a:p>
            <a:pPr marL="190500" indent="-190500" algn="l">
              <a:lnSpc>
                <a:spcPts val="2340"/>
              </a:lnSpc>
              <a:buSzPct val="100000"/>
              <a:buChar char="•"/>
            </a:pPr>
            <a:r>
              <a:rPr lang="en-US" sz="1800" b="1" kern="0" spc="-24" dirty="0">
                <a:solidFill>
                  <a:srgbClr val="2B2A35"/>
                </a:solidFill>
                <a:latin typeface="DM Sans" pitchFamily="34" charset="0"/>
                <a:ea typeface="DM Sans" pitchFamily="34" charset="-122"/>
                <a:cs typeface="DM Sans" pitchFamily="34" charset="-120"/>
              </a:rPr>
              <a:t>First to market with AI-driven heart health monitoring </a:t>
            </a:r>
            <a:r>
              <a:rPr lang="en-US" sz="1800" b="0" kern="0" spc="-24" dirty="0">
                <a:solidFill>
                  <a:srgbClr val="2B2A35"/>
                </a:solidFill>
                <a:latin typeface="DM Sans" pitchFamily="34" charset="0"/>
                <a:ea typeface="DM Sans" pitchFamily="34" charset="-122"/>
                <a:cs typeface="DM Sans" pitchFamily="34" charset="-120"/>
              </a:rPr>
              <a:t>specifically for athletes.</a:t>
            </a:r>
            <a:endParaRPr lang="en-US" sz="1800" dirty="0"/>
          </a:p>
        </p:txBody>
      </p:sp>
      <p:pic>
        <p:nvPicPr>
          <p:cNvPr id="7"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8" name="Text 4"/>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18">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1226206" y="2571750"/>
            <a:ext cx="6691589" cy="0"/>
          </a:xfrm>
          <a:prstGeom prst="line">
            <a:avLst/>
          </a:prstGeom>
          <a:solidFill>
            <a:srgbClr val="5A55F4"/>
          </a:solidFill>
          <a:ln w="5292">
            <a:solidFill>
              <a:srgbClr val="5A55F4"/>
            </a:solidFill>
            <a:prstDash val="solid"/>
            <a:headEnd type="none"/>
            <a:tailEnd type="none"/>
          </a:ln>
        </p:spPr>
        <p:txBody>
          <a:bodyPr wrap="square" lIns="371755" tIns="562" rIns="371755" bIns="562" rtlCol="0" anchor="ctr"/>
          <a:lstStyle/>
          <a:p>
            <a:pPr algn="ctr">
              <a:lnSpc>
                <a:spcPts val="1680"/>
              </a:lnSpc>
            </a:pPr>
            <a:endParaRPr lang="en-US" sz="1200" dirty="0"/>
          </a:p>
        </p:txBody>
      </p:sp>
      <p:sp>
        <p:nvSpPr>
          <p:cNvPr id="4" name="Text 1"/>
          <p:cNvSpPr/>
          <p:nvPr/>
        </p:nvSpPr>
        <p:spPr>
          <a:xfrm rot="5400000">
            <a:off x="2476500" y="2571750"/>
            <a:ext cx="4191000" cy="0"/>
          </a:xfrm>
          <a:prstGeom prst="line">
            <a:avLst/>
          </a:prstGeom>
          <a:solidFill>
            <a:srgbClr val="5A55F4"/>
          </a:solidFill>
          <a:ln w="5292">
            <a:solidFill>
              <a:srgbClr val="5A55F4"/>
            </a:solidFill>
            <a:prstDash val="solid"/>
            <a:headEnd type="none"/>
            <a:tailEnd type="none"/>
          </a:ln>
        </p:spPr>
        <p:txBody>
          <a:bodyPr wrap="square" lIns="232833" tIns="562" rIns="232833" bIns="562" rtlCol="0" anchor="ctr"/>
          <a:lstStyle/>
          <a:p>
            <a:pPr algn="ctr">
              <a:lnSpc>
                <a:spcPts val="1680"/>
              </a:lnSpc>
            </a:pPr>
            <a:endParaRPr lang="en-US" sz="1200" dirty="0"/>
          </a:p>
        </p:txBody>
      </p:sp>
      <p:sp>
        <p:nvSpPr>
          <p:cNvPr id="5" name="Text 2"/>
          <p:cNvSpPr/>
          <p:nvPr/>
        </p:nvSpPr>
        <p:spPr>
          <a:xfrm>
            <a:off x="7401576" y="2413763"/>
            <a:ext cx="1500188" cy="142875"/>
          </a:xfrm>
          <a:prstGeom prst="rect">
            <a:avLst/>
          </a:prstGeom>
          <a:noFill/>
          <a:ln/>
        </p:spPr>
        <p:txBody>
          <a:bodyPr wrap="none" lIns="0" tIns="0" rIns="0" bIns="0" rtlCol="0" anchor="t">
            <a:spAutoFit/>
          </a:bodyPr>
          <a:lstStyle/>
          <a:p>
            <a:pPr algn="r">
              <a:lnSpc>
                <a:spcPts val="1125"/>
              </a:lnSpc>
            </a:pPr>
            <a:r>
              <a:rPr lang="en-US" sz="800" b="1" kern="0" spc="180" dirty="0">
                <a:solidFill>
                  <a:srgbClr val="0D0451"/>
                </a:solidFill>
                <a:latin typeface="DM Mono" pitchFamily="34" charset="0"/>
                <a:ea typeface="DM Mono" pitchFamily="34" charset="-122"/>
                <a:cs typeface="DM Mono" pitchFamily="34" charset="-120"/>
              </a:rPr>
              <a:t>CONTINUOUS MONITORING</a:t>
            </a:r>
            <a:endParaRPr lang="en-US" sz="750" dirty="0"/>
          </a:p>
        </p:txBody>
      </p:sp>
      <p:sp>
        <p:nvSpPr>
          <p:cNvPr id="6" name="Text 3"/>
          <p:cNvSpPr/>
          <p:nvPr/>
        </p:nvSpPr>
        <p:spPr>
          <a:xfrm>
            <a:off x="4736363" y="3154208"/>
            <a:ext cx="357188"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WHOOP</a:t>
            </a:r>
            <a:endParaRPr lang="en-US" sz="750" dirty="0"/>
          </a:p>
        </p:txBody>
      </p:sp>
      <p:sp>
        <p:nvSpPr>
          <p:cNvPr id="7" name="Text 4"/>
          <p:cNvSpPr/>
          <p:nvPr/>
        </p:nvSpPr>
        <p:spPr>
          <a:xfrm>
            <a:off x="7191261" y="931652"/>
            <a:ext cx="729258" cy="14287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EXRT AI</a:t>
            </a:r>
            <a:endParaRPr lang="en-US" sz="750" dirty="0"/>
          </a:p>
        </p:txBody>
      </p:sp>
      <p:sp>
        <p:nvSpPr>
          <p:cNvPr id="8" name="Text 5"/>
          <p:cNvSpPr/>
          <p:nvPr/>
        </p:nvSpPr>
        <p:spPr>
          <a:xfrm>
            <a:off x="2874228" y="3882757"/>
            <a:ext cx="285750"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OURA</a:t>
            </a:r>
            <a:endParaRPr lang="en-US" sz="750" dirty="0"/>
          </a:p>
        </p:txBody>
      </p:sp>
      <p:sp>
        <p:nvSpPr>
          <p:cNvPr id="9" name="Text 6"/>
          <p:cNvSpPr/>
          <p:nvPr/>
        </p:nvSpPr>
        <p:spPr>
          <a:xfrm>
            <a:off x="2177724" y="4196695"/>
            <a:ext cx="428625"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FITBIT</a:t>
            </a:r>
            <a:endParaRPr lang="en-US" sz="750" dirty="0"/>
          </a:p>
        </p:txBody>
      </p:sp>
      <p:sp>
        <p:nvSpPr>
          <p:cNvPr id="10" name="Text 7"/>
          <p:cNvSpPr/>
          <p:nvPr/>
        </p:nvSpPr>
        <p:spPr>
          <a:xfrm>
            <a:off x="3806464" y="3454548"/>
            <a:ext cx="428625"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GARMIN</a:t>
            </a:r>
            <a:endParaRPr lang="en-US" sz="750" dirty="0"/>
          </a:p>
        </p:txBody>
      </p:sp>
      <p:pic>
        <p:nvPicPr>
          <p:cNvPr id="11" name="Image 0" descr="https://pitch-assets-ccb95893-de3f-4266-973c-20049231b248.s3.eu-west-1.amazonaws.com/70c2c20c-c132-49dc-ad81-c23abdb9d606?pitch-bytes=8147&amp;pitch-content-type=image%2Fpng"/>
          <p:cNvPicPr>
            <a:picLocks noChangeAspect="1"/>
          </p:cNvPicPr>
          <p:nvPr/>
        </p:nvPicPr>
        <p:blipFill>
          <a:blip r:embed="rId3"/>
          <a:srcRect/>
          <a:stretch/>
        </p:blipFill>
        <p:spPr>
          <a:xfrm>
            <a:off x="2585231" y="3157317"/>
            <a:ext cx="873602" cy="873602"/>
          </a:xfrm>
          <a:prstGeom prst="ellipse">
            <a:avLst/>
          </a:prstGeom>
        </p:spPr>
      </p:pic>
      <p:pic>
        <p:nvPicPr>
          <p:cNvPr id="12" name="Image 1" descr="https://pitch-assets-ccb95893-de3f-4266-973c-20049231b248.s3.eu-west-1.amazonaws.com/bbae9487-21f8-44b7-ba6a-ed897a377d70?pitch-bytes=46463&amp;pitch-content-type=image%2Fpng"/>
          <p:cNvPicPr>
            <a:picLocks noChangeAspect="1"/>
          </p:cNvPicPr>
          <p:nvPr/>
        </p:nvPicPr>
        <p:blipFill>
          <a:blip r:embed="rId4"/>
          <a:srcRect/>
          <a:stretch/>
        </p:blipFill>
        <p:spPr>
          <a:xfrm>
            <a:off x="4578000" y="2479171"/>
            <a:ext cx="670389" cy="670389"/>
          </a:xfrm>
          <a:prstGeom prst="ellipse">
            <a:avLst/>
          </a:prstGeom>
        </p:spPr>
      </p:pic>
      <p:pic>
        <p:nvPicPr>
          <p:cNvPr id="13" name="Image 2" descr="https://pitch-assets-ccb95893-de3f-4266-973c-20049231b248.s3.eu-west-1.amazonaws.com/9c77404b-9e43-4821-b834-66b2dda98aa8?pitch-bytes=13917&amp;pitch-content-type=image%2Fpng"/>
          <p:cNvPicPr>
            <a:picLocks noChangeAspect="1"/>
          </p:cNvPicPr>
          <p:nvPr/>
        </p:nvPicPr>
        <p:blipFill>
          <a:blip r:embed="rId5"/>
          <a:srcRect/>
          <a:stretch/>
        </p:blipFill>
        <p:spPr>
          <a:xfrm>
            <a:off x="3643453" y="2846751"/>
            <a:ext cx="754806" cy="754806"/>
          </a:xfrm>
          <a:prstGeom prst="ellipse">
            <a:avLst/>
          </a:prstGeom>
        </p:spPr>
      </p:pic>
      <p:sp>
        <p:nvSpPr>
          <p:cNvPr id="14" name="Text 8"/>
          <p:cNvSpPr/>
          <p:nvPr/>
        </p:nvSpPr>
        <p:spPr>
          <a:xfrm>
            <a:off x="3744516" y="235590"/>
            <a:ext cx="1643063"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GRANULAR HEART INSIGHTS</a:t>
            </a:r>
            <a:endParaRPr lang="en-US" sz="750" dirty="0"/>
          </a:p>
        </p:txBody>
      </p:sp>
      <p:pic>
        <p:nvPicPr>
          <p:cNvPr id="15" name="Image 3" descr="https://pitch-assets-ccb95893-de3f-4266-973c-20049231b248.s3.eu-west-1.amazonaws.com/6100598b-1aee-47bf-a5c6-a8f86e443ba6?pitch-bytes=43717&amp;pitch-content-type=image%2Fpng"/>
          <p:cNvPicPr>
            <a:picLocks noChangeAspect="1"/>
          </p:cNvPicPr>
          <p:nvPr/>
        </p:nvPicPr>
        <p:blipFill>
          <a:blip r:embed="rId6"/>
          <a:srcRect l="15060" r="16093"/>
          <a:stretch/>
        </p:blipFill>
        <p:spPr>
          <a:xfrm>
            <a:off x="1944500" y="3327596"/>
            <a:ext cx="869219" cy="869219"/>
          </a:xfrm>
          <a:prstGeom prst="ellipse">
            <a:avLst/>
          </a:prstGeom>
        </p:spPr>
      </p:pic>
      <p:pic>
        <p:nvPicPr>
          <p:cNvPr id="16" name="Image 4" descr="https://pitch-assets-ccb95893-de3f-4266-973c-20049231b248.s3.eu-west-1.amazonaws.com/9dd65942-b3d9-40f2-8dce-d9d78e323179?pitch-bytes=57183&amp;pitch-content-type=image%2Fpng"/>
          <p:cNvPicPr>
            <a:picLocks noChangeAspect="1"/>
          </p:cNvPicPr>
          <p:nvPr/>
        </p:nvPicPr>
        <p:blipFill>
          <a:blip r:embed="rId7"/>
          <a:srcRect/>
          <a:stretch/>
        </p:blipFill>
        <p:spPr>
          <a:xfrm>
            <a:off x="7317807" y="415954"/>
            <a:ext cx="482475" cy="523057"/>
          </a:xfrm>
          <a:prstGeom prst="rect">
            <a:avLst/>
          </a:prstGeom>
        </p:spPr>
      </p:pic>
      <p:sp>
        <p:nvSpPr>
          <p:cNvPr id="17" name="Text 9"/>
          <p:cNvSpPr/>
          <p:nvPr/>
        </p:nvSpPr>
        <p:spPr>
          <a:xfrm>
            <a:off x="359631" y="479572"/>
            <a:ext cx="3390305" cy="214313"/>
          </a:xfrm>
          <a:prstGeom prst="rect">
            <a:avLst/>
          </a:prstGeom>
          <a:noFill/>
          <a:ln/>
        </p:spPr>
        <p:txBody>
          <a:bodyPr wrap="square" lIns="0" tIns="0" rIns="0" bIns="0" rtlCol="0" anchor="b"/>
          <a:lstStyle/>
          <a:p>
            <a:pPr algn="l">
              <a:lnSpc>
                <a:spcPts val="1688"/>
              </a:lnSpc>
            </a:pPr>
            <a:r>
              <a:rPr lang="en-US" sz="1400" b="1" kern="0" spc="120" dirty="0">
                <a:solidFill>
                  <a:srgbClr val="00C9FF"/>
                </a:solidFill>
                <a:latin typeface="DM Sans" pitchFamily="34" charset="0"/>
                <a:ea typeface="DM Sans" pitchFamily="34" charset="-122"/>
                <a:cs typeface="DM Sans" pitchFamily="34" charset="-120"/>
              </a:rPr>
              <a:t>COMPETITOR MATRIX</a:t>
            </a:r>
            <a:endParaRPr lang="en-US" sz="1350" dirty="0"/>
          </a:p>
        </p:txBody>
      </p:sp>
      <p:pic>
        <p:nvPicPr>
          <p:cNvPr id="18" name="Image 5" descr="https://pitch-assets-ccb95893-de3f-4266-973c-20049231b248.s3.eu-west-1.amazonaws.com/4a77d850-6b9e-4412-a664-1446b9bccdd4?pitch-bytes=10166&amp;pitch-content-type=image%2Fpng"/>
          <p:cNvPicPr>
            <a:picLocks noChangeAspect="1"/>
          </p:cNvPicPr>
          <p:nvPr/>
        </p:nvPicPr>
        <p:blipFill>
          <a:blip r:embed="rId8"/>
          <a:srcRect/>
          <a:stretch/>
        </p:blipFill>
        <p:spPr>
          <a:xfrm>
            <a:off x="223097" y="4652902"/>
            <a:ext cx="1295665" cy="259282"/>
          </a:xfrm>
          <a:prstGeom prst="rect">
            <a:avLst/>
          </a:prstGeom>
        </p:spPr>
      </p:pic>
      <p:pic>
        <p:nvPicPr>
          <p:cNvPr id="19" name="Image 6" descr="https://pitch-assets-ccb95893-de3f-4266-973c-20049231b248.s3.eu-west-1.amazonaws.com/399d3e10-077d-4d3a-a6a1-1762b23048c9?pitch-bytes=144580&amp;pitch-content-type=image%2Fpng"/>
          <p:cNvPicPr>
            <a:picLocks noChangeAspect="1"/>
          </p:cNvPicPr>
          <p:nvPr/>
        </p:nvPicPr>
        <p:blipFill>
          <a:blip r:embed="rId9"/>
          <a:srcRect/>
          <a:stretch/>
        </p:blipFill>
        <p:spPr>
          <a:xfrm>
            <a:off x="5578984" y="2273549"/>
            <a:ext cx="656001" cy="574480"/>
          </a:xfrm>
          <a:prstGeom prst="rect">
            <a:avLst/>
          </a:prstGeom>
        </p:spPr>
      </p:pic>
      <p:sp>
        <p:nvSpPr>
          <p:cNvPr id="20" name="Text 10"/>
          <p:cNvSpPr/>
          <p:nvPr/>
        </p:nvSpPr>
        <p:spPr>
          <a:xfrm>
            <a:off x="5380159" y="2872322"/>
            <a:ext cx="1071563" cy="142875"/>
          </a:xfrm>
          <a:prstGeom prst="rect">
            <a:avLst/>
          </a:prstGeom>
          <a:noFill/>
          <a:ln/>
        </p:spPr>
        <p:txBody>
          <a:bodyPr wrap="none" lIns="0" tIns="0" rIns="0" bIns="0" rtlCol="0" anchor="t">
            <a:spAutoFit/>
          </a:bodyPr>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FOURTH FRONTIER</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4407382" y="655989"/>
            <a:ext cx="4115187" cy="4115187"/>
          </a:xfrm>
          <a:prstGeom prst="ellipse">
            <a:avLst/>
          </a:prstGeom>
          <a:solidFill>
            <a:srgbClr val="00C9FF">
              <a:alpha val="45000"/>
            </a:srgbClr>
          </a:solidFill>
          <a:ln/>
          <a:effectLst>
            <a:outerShdw blurRad="254000" dist="25400" dir="5400000" algn="bl" rotWithShape="0">
              <a:srgbClr val="000000">
                <a:alpha val="20000"/>
              </a:srgbClr>
            </a:outerShdw>
          </a:effectLst>
        </p:spPr>
        <p:txBody>
          <a:bodyPr wrap="square" lIns="228621" tIns="485821" rIns="228621" bIns="485821" rtlCol="0" anchor="ctr"/>
          <a:lstStyle/>
          <a:p>
            <a:pPr algn="ctr">
              <a:lnSpc>
                <a:spcPts val="1680"/>
              </a:lnSpc>
            </a:pPr>
            <a:endParaRPr lang="en-US" sz="1200" dirty="0"/>
          </a:p>
        </p:txBody>
      </p:sp>
      <p:sp>
        <p:nvSpPr>
          <p:cNvPr id="4" name="Text 1"/>
          <p:cNvSpPr/>
          <p:nvPr/>
        </p:nvSpPr>
        <p:spPr>
          <a:xfrm>
            <a:off x="4886301" y="1612600"/>
            <a:ext cx="3158166" cy="3158166"/>
          </a:xfrm>
          <a:prstGeom prst="ellipse">
            <a:avLst/>
          </a:prstGeom>
          <a:solidFill>
            <a:srgbClr val="92FE9D">
              <a:alpha val="35000"/>
            </a:srgbClr>
          </a:solidFill>
          <a:ln/>
        </p:spPr>
        <p:txBody>
          <a:bodyPr wrap="square" lIns="175454" tIns="372839" rIns="175454" bIns="372839" rtlCol="0" anchor="ctr"/>
          <a:lstStyle/>
          <a:p>
            <a:pPr algn="ctr">
              <a:lnSpc>
                <a:spcPts val="1680"/>
              </a:lnSpc>
            </a:pPr>
            <a:endParaRPr lang="en-US" sz="1200" dirty="0"/>
          </a:p>
        </p:txBody>
      </p:sp>
      <p:sp>
        <p:nvSpPr>
          <p:cNvPr id="5" name="Text 2"/>
          <p:cNvSpPr/>
          <p:nvPr/>
        </p:nvSpPr>
        <p:spPr>
          <a:xfrm>
            <a:off x="5415831" y="2664604"/>
            <a:ext cx="2105444" cy="2105444"/>
          </a:xfrm>
          <a:prstGeom prst="ellipse">
            <a:avLst/>
          </a:prstGeom>
          <a:solidFill>
            <a:srgbClr val="92FE9D">
              <a:alpha val="35000"/>
            </a:srgbClr>
          </a:solidFill>
          <a:ln/>
        </p:spPr>
        <p:txBody>
          <a:bodyPr wrap="square" lIns="116969" tIns="248559" rIns="116969" bIns="248559" rtlCol="0" anchor="ctr"/>
          <a:lstStyle/>
          <a:p>
            <a:pPr algn="ctr">
              <a:lnSpc>
                <a:spcPts val="1680"/>
              </a:lnSpc>
            </a:pPr>
            <a:endParaRPr lang="en-US" sz="1200" dirty="0"/>
          </a:p>
        </p:txBody>
      </p:sp>
      <p:sp>
        <p:nvSpPr>
          <p:cNvPr id="6" name="Text 3"/>
          <p:cNvSpPr/>
          <p:nvPr/>
        </p:nvSpPr>
        <p:spPr>
          <a:xfrm>
            <a:off x="5938614" y="3683175"/>
            <a:ext cx="1052722" cy="1052722"/>
          </a:xfrm>
          <a:prstGeom prst="ellipse">
            <a:avLst/>
          </a:prstGeom>
          <a:solidFill>
            <a:srgbClr val="92FE9D"/>
          </a:solidFill>
          <a:ln/>
        </p:spPr>
        <p:txBody>
          <a:bodyPr wrap="square" lIns="58485" tIns="124280" rIns="58485" bIns="124280" rtlCol="0" anchor="ctr"/>
          <a:lstStyle/>
          <a:p>
            <a:pPr algn="ctr">
              <a:lnSpc>
                <a:spcPts val="1680"/>
              </a:lnSpc>
            </a:pPr>
            <a:endParaRPr lang="en-US" sz="1200" dirty="0"/>
          </a:p>
        </p:txBody>
      </p:sp>
      <p:sp>
        <p:nvSpPr>
          <p:cNvPr id="7" name="Text 4"/>
          <p:cNvSpPr/>
          <p:nvPr/>
        </p:nvSpPr>
        <p:spPr>
          <a:xfrm>
            <a:off x="6140616" y="3668664"/>
            <a:ext cx="710364" cy="837774"/>
          </a:xfrm>
          <a:prstGeom prst="rect">
            <a:avLst/>
          </a:prstGeom>
          <a:noFill/>
          <a:ln/>
        </p:spPr>
        <p:txBody>
          <a:bodyPr wrap="square" lIns="0" tIns="0" rIns="0" bIns="0" rtlCol="0" anchor="b"/>
          <a:lstStyle/>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MARKET</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SHARE</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$550M</a:t>
            </a:r>
            <a:endParaRPr lang="en-US" sz="750" dirty="0"/>
          </a:p>
        </p:txBody>
      </p:sp>
      <p:sp>
        <p:nvSpPr>
          <p:cNvPr id="8" name="Text 5"/>
          <p:cNvSpPr/>
          <p:nvPr/>
        </p:nvSpPr>
        <p:spPr>
          <a:xfrm>
            <a:off x="6003650" y="3220298"/>
            <a:ext cx="933041" cy="285750"/>
          </a:xfrm>
          <a:prstGeom prst="rect">
            <a:avLst/>
          </a:prstGeom>
          <a:noFill/>
          <a:ln/>
        </p:spPr>
        <p:txBody>
          <a:bodyPr wrap="square" lIns="0" tIns="0" rIns="0" bIns="0" rtlCol="0" anchor="b"/>
          <a:lstStyle/>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TARGET MARKET</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$1.5B</a:t>
            </a:r>
            <a:endParaRPr lang="en-US" sz="750" dirty="0"/>
          </a:p>
        </p:txBody>
      </p:sp>
      <p:sp>
        <p:nvSpPr>
          <p:cNvPr id="9" name="Text 6"/>
          <p:cNvSpPr/>
          <p:nvPr/>
        </p:nvSpPr>
        <p:spPr>
          <a:xfrm>
            <a:off x="5824200" y="2058852"/>
            <a:ext cx="1291940" cy="428625"/>
          </a:xfrm>
          <a:prstGeom prst="rect">
            <a:avLst/>
          </a:prstGeom>
          <a:noFill/>
          <a:ln/>
        </p:spPr>
        <p:txBody>
          <a:bodyPr wrap="square" lIns="0" tIns="0" rIns="0" bIns="0" rtlCol="0" anchor="b"/>
          <a:lstStyle/>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SERVICEABLE</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ADDRESSABLE MARKET</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$18B</a:t>
            </a:r>
            <a:endParaRPr lang="en-US" sz="750" dirty="0"/>
          </a:p>
        </p:txBody>
      </p:sp>
      <p:sp>
        <p:nvSpPr>
          <p:cNvPr id="10" name="Text 7"/>
          <p:cNvSpPr/>
          <p:nvPr/>
        </p:nvSpPr>
        <p:spPr>
          <a:xfrm>
            <a:off x="5824200" y="1014801"/>
            <a:ext cx="1291940" cy="428625"/>
          </a:xfrm>
          <a:prstGeom prst="rect">
            <a:avLst/>
          </a:prstGeom>
          <a:noFill/>
          <a:ln/>
        </p:spPr>
        <p:txBody>
          <a:bodyPr wrap="square" lIns="0" tIns="0" rIns="0" bIns="0" rtlCol="0" anchor="b"/>
          <a:lstStyle/>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TOTAL</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ADDRESSABLE MARKET</a:t>
            </a:r>
            <a:endParaRPr lang="en-US" sz="750" dirty="0"/>
          </a:p>
          <a:p>
            <a:pPr algn="ctr">
              <a:lnSpc>
                <a:spcPts val="1125"/>
              </a:lnSpc>
            </a:pPr>
            <a:r>
              <a:rPr lang="en-US" sz="800" b="1" kern="0" spc="180" dirty="0">
                <a:solidFill>
                  <a:srgbClr val="191E52"/>
                </a:solidFill>
                <a:latin typeface="DM Mono" pitchFamily="34" charset="0"/>
                <a:ea typeface="DM Mono" pitchFamily="34" charset="-122"/>
                <a:cs typeface="DM Mono" pitchFamily="34" charset="-120"/>
              </a:rPr>
              <a:t>$265.4B</a:t>
            </a:r>
            <a:endParaRPr lang="en-US" sz="750" dirty="0"/>
          </a:p>
        </p:txBody>
      </p:sp>
      <p:sp>
        <p:nvSpPr>
          <p:cNvPr id="11" name="Text 8"/>
          <p:cNvSpPr/>
          <p:nvPr/>
        </p:nvSpPr>
        <p:spPr>
          <a:xfrm>
            <a:off x="3323709" y="188023"/>
            <a:ext cx="3390305" cy="214313"/>
          </a:xfrm>
          <a:prstGeom prst="rect">
            <a:avLst/>
          </a:prstGeom>
          <a:noFill/>
          <a:ln/>
        </p:spPr>
        <p:txBody>
          <a:bodyPr wrap="square" lIns="0" tIns="0" rIns="0" bIns="0" rtlCol="0" anchor="b"/>
          <a:lstStyle/>
          <a:p>
            <a:pPr algn="l">
              <a:lnSpc>
                <a:spcPts val="1688"/>
              </a:lnSpc>
            </a:pPr>
            <a:r>
              <a:rPr lang="en-US" sz="1400" b="1" kern="0" spc="120" dirty="0">
                <a:solidFill>
                  <a:srgbClr val="00C9FF"/>
                </a:solidFill>
                <a:latin typeface="DM Sans" pitchFamily="34" charset="0"/>
                <a:ea typeface="DM Sans" pitchFamily="34" charset="-122"/>
                <a:cs typeface="DM Sans" pitchFamily="34" charset="-120"/>
              </a:rPr>
              <a:t>MARKET OPPORTUNITY</a:t>
            </a:r>
            <a:endParaRPr lang="en-US" sz="1350" dirty="0"/>
          </a:p>
        </p:txBody>
      </p:sp>
      <p:sp>
        <p:nvSpPr>
          <p:cNvPr id="12" name="Text 9"/>
          <p:cNvSpPr/>
          <p:nvPr/>
        </p:nvSpPr>
        <p:spPr>
          <a:xfrm>
            <a:off x="476250" y="4239065"/>
            <a:ext cx="2546672" cy="428625"/>
          </a:xfrm>
          <a:prstGeom prst="rect">
            <a:avLst/>
          </a:prstGeom>
          <a:noFill/>
          <a:ln/>
        </p:spPr>
        <p:txBody>
          <a:bodyPr wrap="square" lIns="0" tIns="0" rIns="0" bIns="0" rtlCol="0" anchor="t"/>
          <a:lstStyle/>
          <a:p>
            <a:pPr algn="l">
              <a:lnSpc>
                <a:spcPts val="1125"/>
              </a:lnSpc>
            </a:pPr>
            <a:r>
              <a:rPr lang="en-US" sz="800" b="1" kern="0" spc="180" dirty="0">
                <a:solidFill>
                  <a:srgbClr val="0D0451"/>
                </a:solidFill>
                <a:latin typeface="DM Mono" pitchFamily="34" charset="0"/>
                <a:ea typeface="DM Mono" pitchFamily="34" charset="-122"/>
                <a:cs typeface="DM Mono" pitchFamily="34" charset="-120"/>
              </a:rPr>
              <a:t>EXRT MARKET SHARE</a:t>
            </a:r>
            <a:endParaRPr lang="en-US" sz="750" dirty="0"/>
          </a:p>
          <a:p>
            <a:pPr algn="l">
              <a:lnSpc>
                <a:spcPts val="1125"/>
              </a:lnSpc>
            </a:pPr>
            <a:endParaRPr lang="en-US" sz="750" dirty="0"/>
          </a:p>
          <a:p>
            <a:pPr algn="l">
              <a:lnSpc>
                <a:spcPts val="1125"/>
              </a:lnSpc>
            </a:pPr>
            <a:endParaRPr lang="en-US" sz="750" dirty="0"/>
          </a:p>
        </p:txBody>
      </p:sp>
      <p:sp>
        <p:nvSpPr>
          <p:cNvPr id="13" name="Text 10"/>
          <p:cNvSpPr/>
          <p:nvPr/>
        </p:nvSpPr>
        <p:spPr>
          <a:xfrm>
            <a:off x="476250" y="2205807"/>
            <a:ext cx="2546672" cy="285750"/>
          </a:xfrm>
          <a:prstGeom prst="rect">
            <a:avLst/>
          </a:prstGeom>
          <a:noFill/>
          <a:ln/>
        </p:spPr>
        <p:txBody>
          <a:bodyPr wrap="square" lIns="0" tIns="0" rIns="0" bIns="0" rtlCol="0" anchor="t"/>
          <a:lstStyle/>
          <a:p>
            <a:pPr algn="l">
              <a:lnSpc>
                <a:spcPts val="1125"/>
              </a:lnSpc>
            </a:pPr>
            <a:r>
              <a:rPr lang="en-US" sz="800" b="1" kern="0" spc="180" dirty="0">
                <a:solidFill>
                  <a:srgbClr val="0D0451"/>
                </a:solidFill>
                <a:latin typeface="DM Mono" pitchFamily="34" charset="0"/>
                <a:ea typeface="DM Mono" pitchFamily="34" charset="-122"/>
                <a:cs typeface="DM Mono" pitchFamily="34" charset="-120"/>
              </a:rPr>
              <a:t>SAM</a:t>
            </a:r>
            <a:endParaRPr lang="en-US" sz="750" dirty="0"/>
          </a:p>
          <a:p>
            <a:pPr algn="l">
              <a:lnSpc>
                <a:spcPts val="1125"/>
              </a:lnSpc>
            </a:pPr>
            <a:endParaRPr lang="en-US" sz="750" dirty="0"/>
          </a:p>
        </p:txBody>
      </p:sp>
      <p:sp>
        <p:nvSpPr>
          <p:cNvPr id="14" name="Text 11"/>
          <p:cNvSpPr/>
          <p:nvPr/>
        </p:nvSpPr>
        <p:spPr>
          <a:xfrm>
            <a:off x="476250" y="1250191"/>
            <a:ext cx="2546672" cy="285750"/>
          </a:xfrm>
          <a:prstGeom prst="rect">
            <a:avLst/>
          </a:prstGeom>
          <a:noFill/>
          <a:ln/>
        </p:spPr>
        <p:txBody>
          <a:bodyPr wrap="square" lIns="0" tIns="0" rIns="0" bIns="0" rtlCol="0" anchor="t"/>
          <a:lstStyle/>
          <a:p>
            <a:pPr algn="l">
              <a:lnSpc>
                <a:spcPts val="1125"/>
              </a:lnSpc>
            </a:pPr>
            <a:r>
              <a:rPr lang="en-US" sz="800" b="1" kern="0" spc="180" dirty="0">
                <a:solidFill>
                  <a:srgbClr val="0D0451"/>
                </a:solidFill>
                <a:latin typeface="DM Mono" pitchFamily="34" charset="0"/>
                <a:ea typeface="DM Mono" pitchFamily="34" charset="-122"/>
                <a:cs typeface="DM Mono" pitchFamily="34" charset="-120"/>
              </a:rPr>
              <a:t>TAM</a:t>
            </a:r>
            <a:endParaRPr lang="en-US" sz="750" dirty="0"/>
          </a:p>
          <a:p>
            <a:pPr algn="l">
              <a:lnSpc>
                <a:spcPts val="1125"/>
              </a:lnSpc>
            </a:pPr>
            <a:endParaRPr lang="en-US" sz="750" dirty="0"/>
          </a:p>
        </p:txBody>
      </p:sp>
      <p:sp>
        <p:nvSpPr>
          <p:cNvPr id="15" name="Text 12"/>
          <p:cNvSpPr/>
          <p:nvPr/>
        </p:nvSpPr>
        <p:spPr>
          <a:xfrm>
            <a:off x="477185" y="2491132"/>
            <a:ext cx="5060006" cy="0"/>
          </a:xfrm>
          <a:prstGeom prst="line">
            <a:avLst/>
          </a:prstGeom>
          <a:solidFill>
            <a:srgbClr val="5A55F4"/>
          </a:solidFill>
          <a:ln w="5292">
            <a:solidFill>
              <a:srgbClr val="5A55F4"/>
            </a:solidFill>
            <a:prstDash val="solid"/>
            <a:headEnd type="none"/>
            <a:tailEnd type="none"/>
          </a:ln>
        </p:spPr>
        <p:txBody>
          <a:bodyPr wrap="square" lIns="281111" tIns="562" rIns="281111" bIns="562" rtlCol="0" anchor="ctr"/>
          <a:lstStyle/>
          <a:p>
            <a:pPr algn="ctr">
              <a:lnSpc>
                <a:spcPts val="1680"/>
              </a:lnSpc>
            </a:pPr>
            <a:endParaRPr lang="en-US" sz="1200" dirty="0"/>
          </a:p>
        </p:txBody>
      </p:sp>
      <p:sp>
        <p:nvSpPr>
          <p:cNvPr id="16" name="Text 13"/>
          <p:cNvSpPr/>
          <p:nvPr/>
        </p:nvSpPr>
        <p:spPr>
          <a:xfrm>
            <a:off x="477509" y="4545784"/>
            <a:ext cx="5663107" cy="0"/>
          </a:xfrm>
          <a:prstGeom prst="line">
            <a:avLst/>
          </a:prstGeom>
          <a:solidFill>
            <a:srgbClr val="5A55F4"/>
          </a:solidFill>
          <a:ln w="5292">
            <a:solidFill>
              <a:srgbClr val="5A55F4"/>
            </a:solidFill>
            <a:prstDash val="solid"/>
            <a:headEnd type="none"/>
            <a:tailEnd type="none"/>
          </a:ln>
        </p:spPr>
        <p:txBody>
          <a:bodyPr wrap="square" lIns="314617" tIns="562" rIns="314617" bIns="562" rtlCol="0" anchor="ctr"/>
          <a:lstStyle/>
          <a:p>
            <a:pPr algn="ctr">
              <a:lnSpc>
                <a:spcPts val="1680"/>
              </a:lnSpc>
            </a:pPr>
            <a:endParaRPr lang="en-US" sz="1200" dirty="0"/>
          </a:p>
        </p:txBody>
      </p:sp>
      <p:sp>
        <p:nvSpPr>
          <p:cNvPr id="17" name="Text 14"/>
          <p:cNvSpPr/>
          <p:nvPr/>
        </p:nvSpPr>
        <p:spPr>
          <a:xfrm>
            <a:off x="472353" y="1533907"/>
            <a:ext cx="5060006" cy="0"/>
          </a:xfrm>
          <a:prstGeom prst="line">
            <a:avLst/>
          </a:prstGeom>
          <a:solidFill>
            <a:srgbClr val="5A55F4"/>
          </a:solidFill>
          <a:ln w="5292">
            <a:solidFill>
              <a:srgbClr val="5A55F4"/>
            </a:solidFill>
            <a:prstDash val="solid"/>
            <a:headEnd type="none"/>
            <a:tailEnd type="none"/>
          </a:ln>
        </p:spPr>
        <p:txBody>
          <a:bodyPr wrap="square" lIns="281111" tIns="562" rIns="281111" bIns="562" rtlCol="0" anchor="ctr"/>
          <a:lstStyle/>
          <a:p>
            <a:pPr algn="ctr">
              <a:lnSpc>
                <a:spcPts val="1680"/>
              </a:lnSpc>
            </a:pPr>
            <a:endParaRPr lang="en-US" sz="1200" dirty="0"/>
          </a:p>
        </p:txBody>
      </p:sp>
      <p:sp>
        <p:nvSpPr>
          <p:cNvPr id="18" name="Text 15"/>
          <p:cNvSpPr/>
          <p:nvPr/>
        </p:nvSpPr>
        <p:spPr>
          <a:xfrm>
            <a:off x="471418" y="3250550"/>
            <a:ext cx="2546672" cy="285750"/>
          </a:xfrm>
          <a:prstGeom prst="rect">
            <a:avLst/>
          </a:prstGeom>
          <a:noFill/>
          <a:ln/>
        </p:spPr>
        <p:txBody>
          <a:bodyPr wrap="square" lIns="0" tIns="0" rIns="0" bIns="0" rtlCol="0" anchor="t"/>
          <a:lstStyle/>
          <a:p>
            <a:pPr algn="l">
              <a:lnSpc>
                <a:spcPts val="1125"/>
              </a:lnSpc>
            </a:pPr>
            <a:r>
              <a:rPr lang="en-US" sz="800" b="1" kern="0" spc="180" dirty="0">
                <a:solidFill>
                  <a:srgbClr val="0D0451"/>
                </a:solidFill>
                <a:latin typeface="DM Mono" pitchFamily="34" charset="0"/>
                <a:ea typeface="DM Mono" pitchFamily="34" charset="-122"/>
                <a:cs typeface="DM Mono" pitchFamily="34" charset="-120"/>
              </a:rPr>
              <a:t>TARGET MARKET</a:t>
            </a:r>
            <a:endParaRPr lang="en-US" sz="750" dirty="0"/>
          </a:p>
          <a:p>
            <a:pPr algn="l">
              <a:lnSpc>
                <a:spcPts val="1125"/>
              </a:lnSpc>
            </a:pPr>
            <a:endParaRPr lang="en-US" sz="750" dirty="0"/>
          </a:p>
        </p:txBody>
      </p:sp>
      <p:sp>
        <p:nvSpPr>
          <p:cNvPr id="19" name="Text 16"/>
          <p:cNvSpPr/>
          <p:nvPr/>
        </p:nvSpPr>
        <p:spPr>
          <a:xfrm>
            <a:off x="472353" y="3535875"/>
            <a:ext cx="5065515" cy="0"/>
          </a:xfrm>
          <a:prstGeom prst="line">
            <a:avLst/>
          </a:prstGeom>
          <a:solidFill>
            <a:srgbClr val="5A55F4"/>
          </a:solidFill>
          <a:ln w="5292">
            <a:solidFill>
              <a:srgbClr val="5A55F4"/>
            </a:solidFill>
            <a:prstDash val="solid"/>
            <a:headEnd type="none"/>
            <a:tailEnd type="none"/>
          </a:ln>
        </p:spPr>
        <p:txBody>
          <a:bodyPr wrap="square" lIns="281418" tIns="562" rIns="281418" bIns="562" rtlCol="0" anchor="ctr"/>
          <a:lstStyle/>
          <a:p>
            <a:pPr algn="ctr">
              <a:lnSpc>
                <a:spcPts val="1680"/>
              </a:lnSpc>
            </a:pPr>
            <a:endParaRPr lang="en-US" sz="1200" dirty="0"/>
          </a:p>
        </p:txBody>
      </p:sp>
      <p:pic>
        <p:nvPicPr>
          <p:cNvPr id="20"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2808640" y="265769"/>
            <a:ext cx="4294101" cy="214313"/>
          </a:xfrm>
          <a:prstGeom prst="rect">
            <a:avLst/>
          </a:prstGeom>
          <a:noFill/>
          <a:ln/>
        </p:spPr>
        <p:txBody>
          <a:bodyPr wrap="square" lIns="0" tIns="0" rIns="0" bIns="0" rtlCol="0" anchor="b"/>
          <a:lstStyle/>
          <a:p>
            <a:pPr algn="l">
              <a:lnSpc>
                <a:spcPts val="1688"/>
              </a:lnSpc>
            </a:pPr>
            <a:r>
              <a:rPr lang="en-US" sz="1400" b="1" kern="0" spc="120" dirty="0">
                <a:solidFill>
                  <a:srgbClr val="00C9FF"/>
                </a:solidFill>
                <a:latin typeface="DM Sans" pitchFamily="34" charset="0"/>
                <a:ea typeface="DM Sans" pitchFamily="34" charset="-122"/>
                <a:cs typeface="DM Sans" pitchFamily="34" charset="-120"/>
              </a:rPr>
              <a:t>ADDITIONAL VERTICAL OPPORTUNITIES</a:t>
            </a:r>
            <a:endParaRPr lang="en-US" sz="1350" dirty="0"/>
          </a:p>
        </p:txBody>
      </p:sp>
      <p:sp>
        <p:nvSpPr>
          <p:cNvPr id="4" name="Text 1"/>
          <p:cNvSpPr/>
          <p:nvPr/>
        </p:nvSpPr>
        <p:spPr>
          <a:xfrm>
            <a:off x="3032160" y="1817374"/>
            <a:ext cx="2202619"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Healthcare</a:t>
            </a:r>
            <a:endParaRPr lang="en-US" sz="2700" dirty="0"/>
          </a:p>
        </p:txBody>
      </p:sp>
      <p:sp>
        <p:nvSpPr>
          <p:cNvPr id="5" name="Text 2"/>
          <p:cNvSpPr/>
          <p:nvPr/>
        </p:nvSpPr>
        <p:spPr>
          <a:xfrm>
            <a:off x="3032160" y="3067463"/>
            <a:ext cx="3845198"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Business &amp; Insurance</a:t>
            </a:r>
            <a:endParaRPr lang="en-US" sz="2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953535" y="703647"/>
            <a:ext cx="7231559" cy="2057363"/>
          </a:xfrm>
          <a:prstGeom prst="rect">
            <a:avLst/>
          </a:prstGeom>
          <a:noFill/>
          <a:ln/>
        </p:spPr>
        <p:txBody>
          <a:bodyPr wrap="square" lIns="0" tIns="0" rIns="0" bIns="0" rtlCol="0" anchor="t"/>
          <a:lstStyle/>
          <a:p>
            <a:pPr algn="ctr">
              <a:lnSpc>
                <a:spcPts val="3240"/>
              </a:lnSpc>
            </a:pPr>
            <a:r>
              <a:rPr lang="en-US" sz="2700" b="1" kern="0" spc="-12" dirty="0">
                <a:solidFill>
                  <a:srgbClr val="0D0451"/>
                </a:solidFill>
                <a:latin typeface="DM Sans" pitchFamily="34" charset="0"/>
                <a:ea typeface="DM Sans" pitchFamily="34" charset="-122"/>
                <a:cs typeface="DM Sans" pitchFamily="34" charset="-120"/>
              </a:rPr>
              <a:t>Athletes face reactive heart health management </a:t>
            </a:r>
            <a:endParaRPr lang="en-US" sz="2700" dirty="0"/>
          </a:p>
          <a:p>
            <a:pPr algn="ctr">
              <a:lnSpc>
                <a:spcPts val="3240"/>
              </a:lnSpc>
            </a:pPr>
            <a:endParaRPr lang="en-US" sz="2700" dirty="0"/>
          </a:p>
          <a:p>
            <a:pPr algn="ctr">
              <a:lnSpc>
                <a:spcPts val="3240"/>
              </a:lnSpc>
            </a:pPr>
            <a:r>
              <a:rPr lang="en-US" sz="2700" b="1" kern="0" spc="-12" dirty="0">
                <a:solidFill>
                  <a:srgbClr val="0D0451"/>
                </a:solidFill>
                <a:latin typeface="DM Sans" pitchFamily="34" charset="0"/>
                <a:ea typeface="DM Sans" pitchFamily="34" charset="-122"/>
                <a:cs typeface="DM Sans" pitchFamily="34" charset="-120"/>
              </a:rPr>
              <a:t>- compromising:</a:t>
            </a:r>
            <a:endParaRPr lang="en-US" sz="2700" dirty="0"/>
          </a:p>
          <a:p>
            <a:pPr algn="ctr">
              <a:lnSpc>
                <a:spcPts val="3240"/>
              </a:lnSpc>
            </a:pPr>
            <a:endParaRPr lang="en-US" sz="2700" dirty="0"/>
          </a:p>
        </p:txBody>
      </p:sp>
      <p:sp>
        <p:nvSpPr>
          <p:cNvPr id="4" name="Text 1"/>
          <p:cNvSpPr/>
          <p:nvPr/>
        </p:nvSpPr>
        <p:spPr>
          <a:xfrm>
            <a:off x="3316755" y="2760048"/>
            <a:ext cx="2509280"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Performance</a:t>
            </a:r>
            <a:endParaRPr lang="en-US" sz="2700" dirty="0"/>
          </a:p>
        </p:txBody>
      </p:sp>
      <p:sp>
        <p:nvSpPr>
          <p:cNvPr id="5" name="Text 2"/>
          <p:cNvSpPr/>
          <p:nvPr/>
        </p:nvSpPr>
        <p:spPr>
          <a:xfrm>
            <a:off x="3300029" y="3255681"/>
            <a:ext cx="1940198" cy="822945"/>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Recovery</a:t>
            </a:r>
            <a:endParaRPr lang="en-US" sz="2700" dirty="0"/>
          </a:p>
          <a:p>
            <a:pPr algn="l">
              <a:lnSpc>
                <a:spcPts val="3240"/>
              </a:lnSpc>
            </a:pPr>
            <a:endParaRPr lang="en-US" sz="2700" dirty="0"/>
          </a:p>
        </p:txBody>
      </p:sp>
      <p:sp>
        <p:nvSpPr>
          <p:cNvPr id="6" name="Text 3"/>
          <p:cNvSpPr/>
          <p:nvPr/>
        </p:nvSpPr>
        <p:spPr>
          <a:xfrm>
            <a:off x="3303142" y="3809624"/>
            <a:ext cx="2847491" cy="411473"/>
          </a:xfrm>
          <a:prstGeom prst="rect">
            <a:avLst/>
          </a:prstGeom>
          <a:noFill/>
          <a:ln/>
        </p:spPr>
        <p:txBody>
          <a:bodyPr wrap="none" lIns="0" tIns="0" rIns="0" bIns="0" rtlCol="0" anchor="t">
            <a:spAutoFit/>
          </a:bodyPr>
          <a:lstStyle/>
          <a:p>
            <a:pPr marL="190500" indent="-190500" algn="l">
              <a:lnSpc>
                <a:spcPts val="3240"/>
              </a:lnSpc>
              <a:buSzPct val="100000"/>
              <a:buChar char="•"/>
            </a:pPr>
            <a:r>
              <a:rPr lang="en-US" sz="2700" b="1" kern="0" spc="-12" dirty="0">
                <a:solidFill>
                  <a:srgbClr val="0D0451"/>
                </a:solidFill>
                <a:latin typeface="DM Sans" pitchFamily="34" charset="0"/>
                <a:ea typeface="DM Sans" pitchFamily="34" charset="-122"/>
                <a:cs typeface="DM Sans" pitchFamily="34" charset="-120"/>
              </a:rPr>
              <a:t>Optimal Health</a:t>
            </a:r>
            <a:endParaRPr lang="en-US" sz="27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name="Slide 21">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4823210" y="3324763"/>
            <a:ext cx="1704975" cy="42862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JONATHAN POWER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CLUB DOCTOR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LIVERPOOL FC</a:t>
            </a:r>
            <a:endParaRPr lang="en-US" sz="750" dirty="0"/>
          </a:p>
        </p:txBody>
      </p:sp>
      <p:sp>
        <p:nvSpPr>
          <p:cNvPr id="4" name="Text 1"/>
          <p:cNvSpPr/>
          <p:nvPr/>
        </p:nvSpPr>
        <p:spPr>
          <a:xfrm>
            <a:off x="2981706" y="3322462"/>
            <a:ext cx="1704975" cy="42862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PAUL WINSTANLEY</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CO-SPORTING DIRECTOR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CHELSEA FC</a:t>
            </a:r>
            <a:endParaRPr lang="en-US" sz="750" dirty="0"/>
          </a:p>
        </p:txBody>
      </p:sp>
      <p:sp>
        <p:nvSpPr>
          <p:cNvPr id="5" name="Text 2"/>
          <p:cNvSpPr/>
          <p:nvPr/>
        </p:nvSpPr>
        <p:spPr>
          <a:xfrm>
            <a:off x="2015540" y="4536228"/>
            <a:ext cx="1704901" cy="42862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MARK GILLETT</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CHIEF MEDICAL OFFICER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PREMIER LEAGUE</a:t>
            </a:r>
            <a:endParaRPr lang="en-US" sz="750" dirty="0"/>
          </a:p>
        </p:txBody>
      </p:sp>
      <p:sp>
        <p:nvSpPr>
          <p:cNvPr id="6" name="Text 3"/>
          <p:cNvSpPr/>
          <p:nvPr/>
        </p:nvSpPr>
        <p:spPr>
          <a:xfrm>
            <a:off x="5607549" y="4535265"/>
            <a:ext cx="1704901" cy="42862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WAYNE ROONEY</a:t>
            </a:r>
            <a:endParaRPr lang="en-US" sz="750" dirty="0"/>
          </a:p>
          <a:p>
            <a:pPr algn="ctr">
              <a:lnSpc>
                <a:spcPts val="1125"/>
              </a:lnSpc>
            </a:pPr>
            <a:r>
              <a:rPr lang="en-US" sz="800" b="1" kern="0" spc="180" dirty="0">
                <a:solidFill>
                  <a:srgbClr val="0D0451"/>
                </a:solidFill>
                <a:latin typeface="DM Mono"/>
              </a:rPr>
              <a:t>ENGLAND&amp; MAN UTD LEGEND</a:t>
            </a:r>
            <a:endParaRPr lang="en-US" dirty="0"/>
          </a:p>
        </p:txBody>
      </p:sp>
      <p:pic>
        <p:nvPicPr>
          <p:cNvPr id="7" name="Image 0" descr="https://pitch-assets-ccb95893-de3f-4266-973c-20049231b248.s3.eu-west-1.amazonaws.com/628295ac-9954-4dcb-9a2d-2f74d7e6a26c?pitch-bytes=102322&amp;pitch-content-type=image%2Fpng"/>
          <p:cNvPicPr>
            <a:picLocks noChangeAspect="1"/>
          </p:cNvPicPr>
          <p:nvPr/>
        </p:nvPicPr>
        <p:blipFill>
          <a:blip r:embed="rId3"/>
          <a:srcRect/>
          <a:stretch/>
        </p:blipFill>
        <p:spPr>
          <a:xfrm>
            <a:off x="5405508" y="2660697"/>
            <a:ext cx="531454" cy="531454"/>
          </a:xfrm>
          <a:prstGeom prst="rect">
            <a:avLst/>
          </a:prstGeom>
        </p:spPr>
      </p:pic>
      <p:pic>
        <p:nvPicPr>
          <p:cNvPr id="8" name="Image 1" descr="https://pitch-assets-ccb95893-de3f-4266-973c-20049231b248.s3.eu-west-1.amazonaws.com/35c77fb1-d2ef-42f4-a52d-5e5aafb8b7a9?pitch-bytes=1537632&amp;pitch-content-type=image%2Fpng"/>
          <p:cNvPicPr>
            <a:picLocks noChangeAspect="1"/>
          </p:cNvPicPr>
          <p:nvPr/>
        </p:nvPicPr>
        <p:blipFill>
          <a:blip r:embed="rId4"/>
          <a:srcRect l="31250" r="18750"/>
          <a:stretch/>
        </p:blipFill>
        <p:spPr>
          <a:xfrm>
            <a:off x="6185347" y="3871199"/>
            <a:ext cx="531454" cy="531454"/>
          </a:xfrm>
          <a:prstGeom prst="rect">
            <a:avLst/>
          </a:prstGeom>
        </p:spPr>
      </p:pic>
      <p:pic>
        <p:nvPicPr>
          <p:cNvPr id="9" name="Image 2" descr="https://pitch-assets-ccb95893-de3f-4266-973c-20049231b248.s3.eu-west-1.amazonaws.com/a2612716-9414-4173-b0a8-71a7ddccf7dd?pitch-bytes=36233&amp;pitch-content-type=image%2Fpng"/>
          <p:cNvPicPr>
            <a:picLocks noChangeAspect="1"/>
          </p:cNvPicPr>
          <p:nvPr/>
        </p:nvPicPr>
        <p:blipFill>
          <a:blip r:embed="rId5"/>
          <a:srcRect/>
          <a:stretch/>
        </p:blipFill>
        <p:spPr>
          <a:xfrm>
            <a:off x="3564005" y="2658647"/>
            <a:ext cx="531454" cy="531454"/>
          </a:xfrm>
          <a:prstGeom prst="rect">
            <a:avLst/>
          </a:prstGeom>
        </p:spPr>
      </p:pic>
      <p:pic>
        <p:nvPicPr>
          <p:cNvPr id="10" name="Image 3" descr="https://pitch-assets-ccb95893-de3f-4266-973c-20049231b248.s3.eu-west-1.amazonaws.com/38079643-83f3-4ba6-8115-9cd329774054?pitch-bytes=210084&amp;pitch-content-type=image%2Fpng"/>
          <p:cNvPicPr>
            <a:picLocks noChangeAspect="1"/>
          </p:cNvPicPr>
          <p:nvPr/>
        </p:nvPicPr>
        <p:blipFill>
          <a:blip r:embed="rId6"/>
          <a:srcRect/>
          <a:stretch/>
        </p:blipFill>
        <p:spPr>
          <a:xfrm>
            <a:off x="2609468" y="3872413"/>
            <a:ext cx="531454" cy="531454"/>
          </a:xfrm>
          <a:prstGeom prst="rect">
            <a:avLst/>
          </a:prstGeom>
        </p:spPr>
      </p:pic>
      <p:sp>
        <p:nvSpPr>
          <p:cNvPr id="11" name="Text 4"/>
          <p:cNvSpPr/>
          <p:nvPr/>
        </p:nvSpPr>
        <p:spPr>
          <a:xfrm>
            <a:off x="3172221" y="472720"/>
            <a:ext cx="2714476" cy="214313"/>
          </a:xfrm>
          <a:prstGeom prst="rect">
            <a:avLst/>
          </a:prstGeom>
          <a:noFill/>
          <a:ln/>
        </p:spPr>
        <p:txBody>
          <a:bodyPr wrap="square" lIns="0" tIns="0" rIns="0" bIns="0" rtlCol="0" anchor="t"/>
          <a:lstStyle/>
          <a:p>
            <a:pPr algn="ctr">
              <a:lnSpc>
                <a:spcPts val="1688"/>
              </a:lnSpc>
            </a:pPr>
            <a:r>
              <a:rPr lang="en-US" sz="1400" b="1" kern="0" spc="120" dirty="0">
                <a:solidFill>
                  <a:srgbClr val="0D0451"/>
                </a:solidFill>
                <a:latin typeface="DM Sans" pitchFamily="34" charset="0"/>
                <a:ea typeface="DM Sans" pitchFamily="34" charset="-122"/>
                <a:cs typeface="DM Sans" pitchFamily="34" charset="-120"/>
              </a:rPr>
              <a:t>INTEREST &amp; CONNECTIONS</a:t>
            </a:r>
            <a:endParaRPr lang="en-US" sz="1350" dirty="0"/>
          </a:p>
        </p:txBody>
      </p:sp>
      <p:sp>
        <p:nvSpPr>
          <p:cNvPr id="12" name="Text 5"/>
          <p:cNvSpPr/>
          <p:nvPr/>
        </p:nvSpPr>
        <p:spPr>
          <a:xfrm>
            <a:off x="3905479" y="4536301"/>
            <a:ext cx="1704901" cy="428625"/>
          </a:xfrm>
          <a:prstGeom prst="rect">
            <a:avLst/>
          </a:prstGeom>
          <a:noFill/>
          <a:ln/>
        </p:spPr>
        <p:txBody>
          <a:bodyPr wrap="square" lIns="0" tIns="0" rIns="0" bIns="0" rtlCol="0" anchor="t"/>
          <a:lstStyle/>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TOM LOCKYER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FOOTBALLER</a:t>
            </a:r>
            <a:endParaRPr lang="en-US" sz="750" dirty="0"/>
          </a:p>
          <a:p>
            <a:pPr algn="ctr">
              <a:lnSpc>
                <a:spcPts val="1125"/>
              </a:lnSpc>
            </a:pPr>
            <a:r>
              <a:rPr lang="en-US" sz="800" b="1" kern="0" spc="180" dirty="0">
                <a:solidFill>
                  <a:srgbClr val="0D0451"/>
                </a:solidFill>
                <a:latin typeface="DM Mono" pitchFamily="34" charset="0"/>
                <a:ea typeface="DM Mono" pitchFamily="34" charset="-122"/>
                <a:cs typeface="DM Mono" pitchFamily="34" charset="-120"/>
              </a:rPr>
              <a:t>CARDIAC ARREST VICTIM</a:t>
            </a:r>
            <a:endParaRPr lang="en-US" sz="750" dirty="0"/>
          </a:p>
        </p:txBody>
      </p:sp>
      <p:pic>
        <p:nvPicPr>
          <p:cNvPr id="13" name="Image 4" descr="https://pitch-assets-ccb95893-de3f-4266-973c-20049231b248.s3.eu-west-1.amazonaws.com/aea8eb94-1e4e-4034-9dcc-b560f719972d?pitch-bytes=270227&amp;pitch-content-type=image%2Fpng"/>
          <p:cNvPicPr>
            <a:picLocks noChangeAspect="1"/>
          </p:cNvPicPr>
          <p:nvPr/>
        </p:nvPicPr>
        <p:blipFill>
          <a:blip r:embed="rId7"/>
          <a:srcRect/>
          <a:stretch/>
        </p:blipFill>
        <p:spPr>
          <a:xfrm>
            <a:off x="4489688" y="3921078"/>
            <a:ext cx="531454" cy="531454"/>
          </a:xfrm>
          <a:prstGeom prst="rect">
            <a:avLst/>
          </a:prstGeom>
        </p:spPr>
      </p:pic>
      <p:pic>
        <p:nvPicPr>
          <p:cNvPr id="14" name="Image 5" descr="https://pitch-assets-ccb95893-de3f-4266-973c-20049231b248.s3.eu-west-1.amazonaws.com/4a77d850-6b9e-4412-a664-1446b9bccdd4?pitch-bytes=10166&amp;pitch-content-type=image%2Fpng"/>
          <p:cNvPicPr>
            <a:picLocks noChangeAspect="1"/>
          </p:cNvPicPr>
          <p:nvPr/>
        </p:nvPicPr>
        <p:blipFill>
          <a:blip r:embed="rId8"/>
          <a:srcRect/>
          <a:stretch/>
        </p:blipFill>
        <p:spPr>
          <a:xfrm>
            <a:off x="7529494" y="129300"/>
            <a:ext cx="1135273" cy="227185"/>
          </a:xfrm>
          <a:prstGeom prst="rect">
            <a:avLst/>
          </a:prstGeom>
        </p:spPr>
      </p:pic>
      <p:pic>
        <p:nvPicPr>
          <p:cNvPr id="15" name="Image 6" descr="https://pitch-assets-ccb95893-de3f-4266-973c-20049231b248.s3.eu-west-1.amazonaws.com/f30f5d25-dba5-4c41-9445-7c425a7cc1b6?pitch-bytes=336467&amp;pitch-content-type=image%2Fpng"/>
          <p:cNvPicPr>
            <a:picLocks noChangeAspect="1"/>
          </p:cNvPicPr>
          <p:nvPr/>
        </p:nvPicPr>
        <p:blipFill>
          <a:blip r:embed="rId9"/>
          <a:srcRect/>
          <a:stretch/>
        </p:blipFill>
        <p:spPr>
          <a:xfrm>
            <a:off x="2013816" y="982633"/>
            <a:ext cx="1000495" cy="625309"/>
          </a:xfrm>
          <a:prstGeom prst="rect">
            <a:avLst/>
          </a:prstGeom>
        </p:spPr>
      </p:pic>
      <p:pic>
        <p:nvPicPr>
          <p:cNvPr id="16" name="Image 7" descr="https://pitch-assets-ccb95893-de3f-4266-973c-20049231b248.s3.eu-west-1.amazonaws.com/5967a24a-987a-453f-bcc9-312199c0b1d7?pitch-bytes=99967&amp;pitch-content-type=image%2Fpng"/>
          <p:cNvPicPr>
            <a:picLocks noChangeAspect="1"/>
          </p:cNvPicPr>
          <p:nvPr/>
        </p:nvPicPr>
        <p:blipFill>
          <a:blip r:embed="rId10"/>
          <a:srcRect/>
          <a:stretch/>
        </p:blipFill>
        <p:spPr>
          <a:xfrm>
            <a:off x="2582656" y="949415"/>
            <a:ext cx="2409885" cy="685478"/>
          </a:xfrm>
          <a:prstGeom prst="rect">
            <a:avLst/>
          </a:prstGeom>
        </p:spPr>
      </p:pic>
      <p:pic>
        <p:nvPicPr>
          <p:cNvPr id="17" name="Image 8" descr="https://pitch-assets-ccb95893-de3f-4266-973c-20049231b248.s3.eu-west-1.amazonaws.com/7ce532a2-1477-4d31-8e17-7c8d02b84077?pitch-bytes=528031&amp;pitch-content-type=image%2Fpng"/>
          <p:cNvPicPr>
            <a:picLocks noChangeAspect="1"/>
          </p:cNvPicPr>
          <p:nvPr/>
        </p:nvPicPr>
        <p:blipFill>
          <a:blip r:embed="rId11"/>
          <a:srcRect/>
          <a:stretch/>
        </p:blipFill>
        <p:spPr>
          <a:xfrm>
            <a:off x="4891482" y="939974"/>
            <a:ext cx="496100" cy="670542"/>
          </a:xfrm>
          <a:prstGeom prst="rect">
            <a:avLst/>
          </a:prstGeom>
        </p:spPr>
      </p:pic>
      <p:pic>
        <p:nvPicPr>
          <p:cNvPr id="18" name="Image 9" descr="https://pitch-assets-ccb95893-de3f-4266-973c-20049231b248.s3.eu-west-1.amazonaws.com/66b6a207-836c-459b-b453-448ef46f5788?pitch-bytes=56811&amp;pitch-content-type=image%2Fpng"/>
          <p:cNvPicPr>
            <a:picLocks noChangeAspect="1"/>
          </p:cNvPicPr>
          <p:nvPr/>
        </p:nvPicPr>
        <p:blipFill>
          <a:blip r:embed="rId12"/>
          <a:srcRect/>
          <a:stretch/>
        </p:blipFill>
        <p:spPr>
          <a:xfrm>
            <a:off x="6019921" y="982633"/>
            <a:ext cx="628025" cy="628025"/>
          </a:xfrm>
          <a:prstGeom prst="rect">
            <a:avLst/>
          </a:prstGeom>
        </p:spPr>
      </p:pic>
      <p:pic>
        <p:nvPicPr>
          <p:cNvPr id="19" name="Image 10" descr="https://pitch-assets-ccb95893-de3f-4266-973c-20049231b248.s3.eu-west-1.amazonaws.com/cf1be6a0-c67a-4172-b0f3-69bb8d739e6f?pitch-bytes=43116&amp;pitch-content-type=image%2Fpng"/>
          <p:cNvPicPr>
            <a:picLocks noChangeAspect="1"/>
          </p:cNvPicPr>
          <p:nvPr/>
        </p:nvPicPr>
        <p:blipFill>
          <a:blip r:embed="rId13"/>
          <a:srcRect/>
          <a:stretch/>
        </p:blipFill>
        <p:spPr>
          <a:xfrm>
            <a:off x="6741672" y="1768784"/>
            <a:ext cx="538635" cy="603487"/>
          </a:xfrm>
          <a:prstGeom prst="rect">
            <a:avLst/>
          </a:prstGeom>
        </p:spPr>
      </p:pic>
      <p:pic>
        <p:nvPicPr>
          <p:cNvPr id="20" name="Image 11" descr="https://pitch-assets-ccb95893-de3f-4266-973c-20049231b248.s3.eu-west-1.amazonaws.com/f6c3f33c-c121-4215-bcfe-2a6f45f1c850?pitch-bytes=472583&amp;pitch-content-type=image%2Fpng"/>
          <p:cNvPicPr>
            <a:picLocks noChangeAspect="1"/>
          </p:cNvPicPr>
          <p:nvPr/>
        </p:nvPicPr>
        <p:blipFill>
          <a:blip r:embed="rId14"/>
          <a:srcRect/>
          <a:stretch/>
        </p:blipFill>
        <p:spPr>
          <a:xfrm>
            <a:off x="2532130" y="1719787"/>
            <a:ext cx="1106362" cy="622329"/>
          </a:xfrm>
          <a:prstGeom prst="rect">
            <a:avLst/>
          </a:prstGeom>
        </p:spPr>
      </p:pic>
      <p:pic>
        <p:nvPicPr>
          <p:cNvPr id="21" name="Image 12" descr="https://pitch-assets-ccb95893-de3f-4266-973c-20049231b248.s3.eu-west-1.amazonaws.com/33e0fe17-7dab-47fd-a2d5-1ec103f9d1b7?pitch-bytes=201329&amp;pitch-content-type=image%2Fpng"/>
          <p:cNvPicPr>
            <a:picLocks noChangeAspect="1"/>
          </p:cNvPicPr>
          <p:nvPr/>
        </p:nvPicPr>
        <p:blipFill>
          <a:blip r:embed="rId15"/>
          <a:srcRect/>
          <a:stretch/>
        </p:blipFill>
        <p:spPr>
          <a:xfrm>
            <a:off x="4133030" y="1689631"/>
            <a:ext cx="556122" cy="682640"/>
          </a:xfrm>
          <a:prstGeom prst="rect">
            <a:avLst/>
          </a:prstGeom>
        </p:spPr>
      </p:pic>
      <p:pic>
        <p:nvPicPr>
          <p:cNvPr id="22" name="Image 13" descr="https://pitch-assets-ccb95893-de3f-4266-973c-20049231b248.s3.eu-west-1.amazonaws.com/a37677fa-22a2-4e5a-b23b-23e6ce5385b2?pitch-bytes=106368&amp;pitch-content-type=image%2Fpng"/>
          <p:cNvPicPr>
            <a:picLocks noChangeAspect="1"/>
          </p:cNvPicPr>
          <p:nvPr/>
        </p:nvPicPr>
        <p:blipFill>
          <a:blip r:embed="rId16"/>
          <a:srcRect/>
          <a:stretch/>
        </p:blipFill>
        <p:spPr>
          <a:xfrm>
            <a:off x="5331579" y="1663244"/>
            <a:ext cx="818522" cy="81852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 22">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239683" y="689352"/>
            <a:ext cx="2714625" cy="285750"/>
          </a:xfrm>
          <a:prstGeom prst="rect">
            <a:avLst/>
          </a:prstGeom>
          <a:noFill/>
          <a:ln/>
        </p:spPr>
        <p:txBody>
          <a:bodyPr wrap="square" lIns="0" tIns="0" rIns="0" bIns="0" rtlCol="0" anchor="t"/>
          <a:lstStyle/>
          <a:p>
            <a:pPr algn="ctr">
              <a:lnSpc>
                <a:spcPts val="2250"/>
              </a:lnSpc>
            </a:pPr>
            <a:r>
              <a:rPr lang="en-US" sz="1800" b="1" kern="0" spc="120" dirty="0">
                <a:solidFill>
                  <a:srgbClr val="00C9FF"/>
                </a:solidFill>
                <a:latin typeface="DM Sans" pitchFamily="34" charset="0"/>
                <a:ea typeface="DM Sans" pitchFamily="34" charset="-122"/>
                <a:cs typeface="DM Sans" pitchFamily="34" charset="-120"/>
              </a:rPr>
              <a:t>GO-TO-MARKET</a:t>
            </a:r>
            <a:endParaRPr lang="en-US" sz="1800" dirty="0"/>
          </a:p>
        </p:txBody>
      </p:sp>
      <p:sp>
        <p:nvSpPr>
          <p:cNvPr id="4" name="Shape 1"/>
          <p:cNvSpPr/>
          <p:nvPr/>
        </p:nvSpPr>
        <p:spPr>
          <a:xfrm>
            <a:off x="694206" y="3023674"/>
            <a:ext cx="8368721" cy="0"/>
          </a:xfrm>
          <a:prstGeom prst="line">
            <a:avLst/>
          </a:prstGeom>
          <a:solidFill>
            <a:srgbClr val="5A55F4"/>
          </a:solidFill>
          <a:ln w="21167">
            <a:solidFill>
              <a:srgbClr val="191E52"/>
            </a:solidFill>
            <a:prstDash val="solid"/>
            <a:headEnd type="none"/>
            <a:tailEnd type="none"/>
          </a:ln>
        </p:spPr>
        <p:txBody>
          <a:bodyPr/>
          <a:lstStyle/>
          <a:p>
            <a:endParaRPr lang="en-US"/>
          </a:p>
        </p:txBody>
      </p:sp>
      <p:sp>
        <p:nvSpPr>
          <p:cNvPr id="5" name="Text 2"/>
          <p:cNvSpPr/>
          <p:nvPr/>
        </p:nvSpPr>
        <p:spPr>
          <a:xfrm>
            <a:off x="331678" y="2843789"/>
            <a:ext cx="374648" cy="374648"/>
          </a:xfrm>
          <a:prstGeom prst="ellipse">
            <a:avLst/>
          </a:prstGeom>
          <a:solidFill>
            <a:srgbClr val="FFFFFF"/>
          </a:solidFill>
          <a:ln/>
        </p:spPr>
        <p:txBody>
          <a:bodyPr wrap="square" lIns="20814" tIns="44229" rIns="20814" bIns="44229" rtlCol="0" anchor="ctr"/>
          <a:lstStyle/>
          <a:p>
            <a:pPr algn="ctr">
              <a:lnSpc>
                <a:spcPts val="1680"/>
              </a:lnSpc>
            </a:pPr>
            <a:endParaRPr lang="en-US" sz="1200" dirty="0"/>
          </a:p>
        </p:txBody>
      </p:sp>
      <p:pic>
        <p:nvPicPr>
          <p:cNvPr id="6" name="Image 0" descr="https://external-media.api.pitch.com/provider/icons8/fluent-systems-regular/share--v2.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3247" y="2858025"/>
            <a:ext cx="360412" cy="360412"/>
          </a:xfrm>
          <a:prstGeom prst="rect">
            <a:avLst/>
          </a:prstGeom>
        </p:spPr>
      </p:pic>
      <p:sp>
        <p:nvSpPr>
          <p:cNvPr id="7" name="Text 3"/>
          <p:cNvSpPr/>
          <p:nvPr/>
        </p:nvSpPr>
        <p:spPr>
          <a:xfrm>
            <a:off x="2471323" y="2833584"/>
            <a:ext cx="374648" cy="374648"/>
          </a:xfrm>
          <a:prstGeom prst="ellipse">
            <a:avLst/>
          </a:prstGeom>
          <a:solidFill>
            <a:srgbClr val="FFFFFF"/>
          </a:solidFill>
          <a:ln/>
        </p:spPr>
        <p:txBody>
          <a:bodyPr wrap="square" lIns="20814" tIns="44229" rIns="20814" bIns="44229" rtlCol="0" anchor="ctr"/>
          <a:lstStyle/>
          <a:p>
            <a:pPr algn="ctr">
              <a:lnSpc>
                <a:spcPts val="1680"/>
              </a:lnSpc>
            </a:pPr>
            <a:endParaRPr lang="en-US" sz="1200" dirty="0"/>
          </a:p>
        </p:txBody>
      </p:sp>
      <p:sp>
        <p:nvSpPr>
          <p:cNvPr id="8" name="Text 4"/>
          <p:cNvSpPr/>
          <p:nvPr/>
        </p:nvSpPr>
        <p:spPr>
          <a:xfrm>
            <a:off x="327994" y="1883951"/>
            <a:ext cx="1752079" cy="853380"/>
          </a:xfrm>
          <a:prstGeom prst="rect">
            <a:avLst/>
          </a:prstGeom>
          <a:noFill/>
          <a:ln/>
        </p:spPr>
        <p:txBody>
          <a:bodyPr wrap="square" lIns="0" tIns="0" rIns="0" bIns="0" rtlCol="0" anchor="ctr"/>
          <a:lstStyle/>
          <a:p>
            <a:pPr algn="l">
              <a:lnSpc>
                <a:spcPts val="1680"/>
              </a:lnSpc>
            </a:pPr>
            <a:r>
              <a:rPr lang="en-US" sz="1200" b="1" dirty="0">
                <a:solidFill>
                  <a:srgbClr val="00C9FF"/>
                </a:solidFill>
                <a:latin typeface="DM Sans" pitchFamily="34" charset="0"/>
                <a:ea typeface="DM Sans" pitchFamily="34" charset="-122"/>
                <a:cs typeface="DM Sans" pitchFamily="34" charset="-120"/>
              </a:rPr>
              <a:t>Phase One </a:t>
            </a:r>
            <a:endParaRPr lang="en-US" sz="1200" dirty="0"/>
          </a:p>
          <a:p>
            <a:pPr algn="l">
              <a:lnSpc>
                <a:spcPts val="1680"/>
              </a:lnSpc>
            </a:pPr>
            <a:r>
              <a:rPr lang="en-US" sz="1200" b="0" dirty="0">
                <a:solidFill>
                  <a:srgbClr val="0D0451"/>
                </a:solidFill>
                <a:latin typeface="DM Sans"/>
                <a:ea typeface="DM Sans" pitchFamily="34" charset="-122"/>
                <a:cs typeface="DM Sans" pitchFamily="34" charset="-120"/>
              </a:rPr>
              <a:t>Beta Test &amp; Initial Validation (</a:t>
            </a:r>
            <a:r>
              <a:rPr lang="en-US" sz="1200" dirty="0">
                <a:solidFill>
                  <a:srgbClr val="0D0451"/>
                </a:solidFill>
                <a:latin typeface="DM Sans"/>
                <a:ea typeface="DM Sans" pitchFamily="34" charset="-122"/>
                <a:cs typeface="DM Sans" pitchFamily="34" charset="-120"/>
              </a:rPr>
              <a:t>2025</a:t>
            </a:r>
            <a:r>
              <a:rPr lang="en-US" sz="1200" b="0" dirty="0">
                <a:solidFill>
                  <a:srgbClr val="0D0451"/>
                </a:solidFill>
                <a:latin typeface="DM Sans"/>
                <a:ea typeface="DM Sans" pitchFamily="34" charset="-122"/>
                <a:cs typeface="DM Sans" pitchFamily="34" charset="-120"/>
              </a:rPr>
              <a:t> Current)</a:t>
            </a:r>
            <a:endParaRPr lang="en-US" sz="1200" dirty="0">
              <a:latin typeface="DM Sans"/>
            </a:endParaRPr>
          </a:p>
        </p:txBody>
      </p:sp>
      <p:sp>
        <p:nvSpPr>
          <p:cNvPr id="9" name="Text 5"/>
          <p:cNvSpPr/>
          <p:nvPr/>
        </p:nvSpPr>
        <p:spPr>
          <a:xfrm>
            <a:off x="2409128" y="1881381"/>
            <a:ext cx="1714388" cy="853380"/>
          </a:xfrm>
          <a:prstGeom prst="rect">
            <a:avLst/>
          </a:prstGeom>
          <a:noFill/>
          <a:ln/>
        </p:spPr>
        <p:txBody>
          <a:bodyPr wrap="square" lIns="0" tIns="0" rIns="0" bIns="0" rtlCol="0" anchor="ctr"/>
          <a:lstStyle/>
          <a:p>
            <a:pPr algn="l">
              <a:lnSpc>
                <a:spcPts val="1680"/>
              </a:lnSpc>
            </a:pPr>
            <a:r>
              <a:rPr lang="en-US" sz="1200" b="1" dirty="0">
                <a:solidFill>
                  <a:srgbClr val="00C9FF"/>
                </a:solidFill>
                <a:latin typeface="DM Sans" pitchFamily="34" charset="0"/>
                <a:ea typeface="DM Sans" pitchFamily="34" charset="-122"/>
                <a:cs typeface="DM Sans" pitchFamily="34" charset="-120"/>
              </a:rPr>
              <a:t>Phase Two</a:t>
            </a:r>
            <a:endParaRPr lang="en-US" sz="1200" dirty="0"/>
          </a:p>
          <a:p>
            <a:pPr algn="l">
              <a:lnSpc>
                <a:spcPts val="1680"/>
              </a:lnSpc>
            </a:pPr>
            <a:r>
              <a:rPr lang="en-US" sz="1200" b="0" dirty="0">
                <a:solidFill>
                  <a:srgbClr val="0D0451"/>
                </a:solidFill>
                <a:latin typeface="DM Sans" pitchFamily="34" charset="0"/>
                <a:ea typeface="DM Sans" pitchFamily="34" charset="-122"/>
                <a:cs typeface="DM Sans" pitchFamily="34" charset="-120"/>
              </a:rPr>
              <a:t>MVP Development &amp; Iteration</a:t>
            </a:r>
            <a:endParaRPr lang="en-US" sz="1200" dirty="0"/>
          </a:p>
          <a:p>
            <a:pPr algn="l">
              <a:lnSpc>
                <a:spcPts val="1680"/>
              </a:lnSpc>
            </a:pPr>
            <a:r>
              <a:rPr lang="en-US" sz="1200" b="0" dirty="0">
                <a:solidFill>
                  <a:srgbClr val="0D0451"/>
                </a:solidFill>
                <a:latin typeface="DM Sans" pitchFamily="34" charset="0"/>
                <a:ea typeface="DM Sans" pitchFamily="34" charset="-122"/>
                <a:cs typeface="DM Sans" pitchFamily="34" charset="-120"/>
              </a:rPr>
              <a:t> (2025 3 months)</a:t>
            </a:r>
            <a:endParaRPr lang="en-US" sz="1200" dirty="0"/>
          </a:p>
        </p:txBody>
      </p:sp>
      <p:sp>
        <p:nvSpPr>
          <p:cNvPr id="10" name="Text 6"/>
          <p:cNvSpPr/>
          <p:nvPr/>
        </p:nvSpPr>
        <p:spPr>
          <a:xfrm>
            <a:off x="4819081" y="2832658"/>
            <a:ext cx="374648" cy="374648"/>
          </a:xfrm>
          <a:prstGeom prst="ellipse">
            <a:avLst/>
          </a:prstGeom>
          <a:solidFill>
            <a:srgbClr val="FFFFFF"/>
          </a:solidFill>
          <a:ln/>
        </p:spPr>
        <p:txBody>
          <a:bodyPr wrap="square" lIns="20814" tIns="44229" rIns="20814" bIns="44229" rtlCol="0" anchor="ctr"/>
          <a:lstStyle/>
          <a:p>
            <a:pPr algn="ctr">
              <a:lnSpc>
                <a:spcPts val="1680"/>
              </a:lnSpc>
            </a:pPr>
            <a:endParaRPr lang="en-US" sz="1200" dirty="0"/>
          </a:p>
        </p:txBody>
      </p:sp>
      <p:sp>
        <p:nvSpPr>
          <p:cNvPr id="11" name="Text 7"/>
          <p:cNvSpPr/>
          <p:nvPr/>
        </p:nvSpPr>
        <p:spPr>
          <a:xfrm>
            <a:off x="7127525" y="2835792"/>
            <a:ext cx="374648" cy="374648"/>
          </a:xfrm>
          <a:prstGeom prst="ellipse">
            <a:avLst/>
          </a:prstGeom>
          <a:solidFill>
            <a:srgbClr val="FFFFFF"/>
          </a:solidFill>
          <a:ln/>
        </p:spPr>
        <p:txBody>
          <a:bodyPr wrap="square" lIns="20814" tIns="44229" rIns="20814" bIns="44229" rtlCol="0" anchor="ctr"/>
          <a:lstStyle/>
          <a:p>
            <a:pPr algn="ctr">
              <a:lnSpc>
                <a:spcPts val="1680"/>
              </a:lnSpc>
            </a:pPr>
            <a:endParaRPr lang="en-US" sz="1200" dirty="0"/>
          </a:p>
        </p:txBody>
      </p:sp>
      <p:sp>
        <p:nvSpPr>
          <p:cNvPr id="12" name="Text 8"/>
          <p:cNvSpPr/>
          <p:nvPr/>
        </p:nvSpPr>
        <p:spPr>
          <a:xfrm>
            <a:off x="4574864" y="1882075"/>
            <a:ext cx="2015654" cy="640035"/>
          </a:xfrm>
          <a:prstGeom prst="rect">
            <a:avLst/>
          </a:prstGeom>
          <a:noFill/>
          <a:ln/>
        </p:spPr>
        <p:txBody>
          <a:bodyPr wrap="square" lIns="0" tIns="0" rIns="0" bIns="0" rtlCol="0" anchor="ctr"/>
          <a:lstStyle/>
          <a:p>
            <a:pPr algn="l">
              <a:lnSpc>
                <a:spcPts val="1680"/>
              </a:lnSpc>
            </a:pPr>
            <a:r>
              <a:rPr lang="en-US" sz="1200" b="1" dirty="0">
                <a:solidFill>
                  <a:srgbClr val="00C9FF"/>
                </a:solidFill>
                <a:latin typeface="DM Sans" pitchFamily="34" charset="0"/>
                <a:ea typeface="DM Sans" pitchFamily="34" charset="-122"/>
                <a:cs typeface="DM Sans" pitchFamily="34" charset="-120"/>
              </a:rPr>
              <a:t>Phase Three</a:t>
            </a:r>
            <a:endParaRPr lang="en-US" sz="1200" dirty="0"/>
          </a:p>
          <a:p>
            <a:pPr algn="l">
              <a:lnSpc>
                <a:spcPts val="1680"/>
              </a:lnSpc>
            </a:pPr>
            <a:r>
              <a:rPr lang="en-US" sz="1200" b="0" dirty="0">
                <a:solidFill>
                  <a:srgbClr val="0D0451"/>
                </a:solidFill>
                <a:latin typeface="DM Sans"/>
                <a:ea typeface="DM Sans" pitchFamily="34" charset="-122"/>
                <a:cs typeface="DM Sans" pitchFamily="34" charset="-120"/>
              </a:rPr>
              <a:t>Early Market Penetration &amp; Branding (</a:t>
            </a:r>
            <a:r>
              <a:rPr lang="en-US" sz="1200" dirty="0">
                <a:solidFill>
                  <a:srgbClr val="0D0451"/>
                </a:solidFill>
                <a:latin typeface="DM Sans"/>
                <a:ea typeface="DM Sans" pitchFamily="34" charset="-122"/>
                <a:cs typeface="DM Sans" pitchFamily="34" charset="-120"/>
              </a:rPr>
              <a:t>2026</a:t>
            </a:r>
            <a:r>
              <a:rPr lang="en-US" sz="1200" b="0" dirty="0">
                <a:solidFill>
                  <a:srgbClr val="0D0451"/>
                </a:solidFill>
                <a:latin typeface="DM Sans"/>
                <a:ea typeface="DM Sans" pitchFamily="34" charset="-122"/>
                <a:cs typeface="DM Sans" pitchFamily="34" charset="-120"/>
              </a:rPr>
              <a:t> 8 months)</a:t>
            </a:r>
            <a:endParaRPr lang="en-US" sz="1200" dirty="0">
              <a:latin typeface="DM Sans"/>
            </a:endParaRPr>
          </a:p>
        </p:txBody>
      </p:sp>
      <p:sp>
        <p:nvSpPr>
          <p:cNvPr id="13" name="Text 9"/>
          <p:cNvSpPr/>
          <p:nvPr/>
        </p:nvSpPr>
        <p:spPr>
          <a:xfrm>
            <a:off x="7006522" y="1879155"/>
            <a:ext cx="1872630" cy="853380"/>
          </a:xfrm>
          <a:prstGeom prst="rect">
            <a:avLst/>
          </a:prstGeom>
          <a:noFill/>
          <a:ln/>
        </p:spPr>
        <p:txBody>
          <a:bodyPr wrap="square" lIns="0" tIns="0" rIns="0" bIns="0" rtlCol="0" anchor="ctr"/>
          <a:lstStyle/>
          <a:p>
            <a:pPr algn="l">
              <a:lnSpc>
                <a:spcPts val="1680"/>
              </a:lnSpc>
            </a:pPr>
            <a:r>
              <a:rPr lang="en-US" sz="1200" b="1" dirty="0">
                <a:solidFill>
                  <a:srgbClr val="00C9FF"/>
                </a:solidFill>
                <a:latin typeface="DM Sans" pitchFamily="34" charset="0"/>
                <a:ea typeface="DM Sans" pitchFamily="34" charset="-122"/>
                <a:cs typeface="DM Sans" pitchFamily="34" charset="-120"/>
              </a:rPr>
              <a:t>Phase Four</a:t>
            </a:r>
            <a:endParaRPr lang="en-US" sz="1200" dirty="0"/>
          </a:p>
          <a:p>
            <a:pPr algn="l">
              <a:lnSpc>
                <a:spcPts val="1680"/>
              </a:lnSpc>
            </a:pPr>
            <a:r>
              <a:rPr lang="en-US" sz="1200" b="0" dirty="0">
                <a:solidFill>
                  <a:srgbClr val="0D0451"/>
                </a:solidFill>
                <a:latin typeface="DM Sans" pitchFamily="34" charset="0"/>
                <a:ea typeface="DM Sans" pitchFamily="34" charset="-122"/>
                <a:cs typeface="DM Sans" pitchFamily="34" charset="-120"/>
              </a:rPr>
              <a:t>Scaling Sales &amp; Market Expansion (2026 14 months)</a:t>
            </a:r>
            <a:endParaRPr lang="en-US" sz="1200" dirty="0"/>
          </a:p>
        </p:txBody>
      </p:sp>
      <p:pic>
        <p:nvPicPr>
          <p:cNvPr id="14" name="Image 1" descr="https://external-media.api.pitch.com/provider/icons8/fluent-systems-regular/online-support.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129893" y="2847771"/>
            <a:ext cx="342900" cy="342900"/>
          </a:xfrm>
          <a:prstGeom prst="rect">
            <a:avLst/>
          </a:prstGeom>
        </p:spPr>
      </p:pic>
      <p:pic>
        <p:nvPicPr>
          <p:cNvPr id="15" name="Image 2" descr="https://external-media.api.pitch.com/provider/icons8/fluent-systems-regular/commercial.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838584" y="2869228"/>
            <a:ext cx="342900" cy="342900"/>
          </a:xfrm>
          <a:prstGeom prst="rect">
            <a:avLst/>
          </a:prstGeom>
        </p:spPr>
      </p:pic>
      <p:pic>
        <p:nvPicPr>
          <p:cNvPr id="16" name="Image 3" descr="https://external-media.api.pitch.com/provider/icons8/fluent-systems-regular/handshake.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474020" y="2839347"/>
            <a:ext cx="342900" cy="342900"/>
          </a:xfrm>
          <a:prstGeom prst="rect">
            <a:avLst/>
          </a:prstGeom>
        </p:spPr>
      </p:pic>
      <p:pic>
        <p:nvPicPr>
          <p:cNvPr id="17" name="Image 4" descr="https://pitch-assets-ccb95893-de3f-4266-973c-20049231b248.s3.eu-west-1.amazonaws.com/4a77d850-6b9e-4412-a664-1446b9bccdd4?pitch-bytes=10166&amp;pitch-content-type=image%2Fpng"/>
          <p:cNvPicPr>
            <a:picLocks noChangeAspect="1"/>
          </p:cNvPicPr>
          <p:nvPr/>
        </p:nvPicPr>
        <p:blipFill>
          <a:blip r:embed="rId11"/>
          <a:srcRect/>
          <a:stretch/>
        </p:blipFill>
        <p:spPr>
          <a:xfrm>
            <a:off x="135633" y="4730648"/>
            <a:ext cx="1295665" cy="2592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0" y="0"/>
            <a:ext cx="9144000" cy="5143500"/>
          </a:xfrm>
          <a:prstGeom prst="roundRect">
            <a:avLst>
              <a:gd name="adj" fmla="val -17778"/>
            </a:avLst>
          </a:prstGeom>
          <a:gradFill>
            <a:gsLst>
              <a:gs pos="0">
                <a:srgbClr val="92FE9D"/>
              </a:gs>
              <a:gs pos="100000">
                <a:srgbClr val="00C9FF"/>
              </a:gs>
            </a:gsLst>
            <a:lin ang="5400000"/>
          </a:gradFill>
          <a:ln/>
        </p:spPr>
        <p:txBody>
          <a:bodyPr wrap="square" lIns="508000" tIns="607219" rIns="508000" bIns="607219" rtlCol="0" anchor="ctr"/>
          <a:lstStyle/>
          <a:p>
            <a:pPr algn="ctr">
              <a:lnSpc>
                <a:spcPts val="1680"/>
              </a:lnSpc>
            </a:pPr>
            <a:endParaRPr lang="en-US" sz="1200" dirty="0"/>
          </a:p>
          <a:p>
            <a:pPr algn="ctr">
              <a:lnSpc>
                <a:spcPts val="1680"/>
              </a:lnSpc>
            </a:pPr>
            <a:endParaRPr lang="en-US" sz="1200" dirty="0"/>
          </a:p>
        </p:txBody>
      </p:sp>
      <p:sp>
        <p:nvSpPr>
          <p:cNvPr id="4" name="Text 1"/>
          <p:cNvSpPr/>
          <p:nvPr/>
        </p:nvSpPr>
        <p:spPr>
          <a:xfrm>
            <a:off x="369349" y="645665"/>
            <a:ext cx="4809158" cy="426690"/>
          </a:xfrm>
          <a:prstGeom prst="rect">
            <a:avLst/>
          </a:prstGeom>
          <a:noFill/>
          <a:ln/>
        </p:spPr>
        <p:txBody>
          <a:bodyPr wrap="square" lIns="0" tIns="0" rIns="0" bIns="0" rtlCol="0" anchor="b"/>
          <a:lstStyle/>
          <a:p>
            <a:pPr algn="l">
              <a:lnSpc>
                <a:spcPts val="1680"/>
              </a:lnSpc>
            </a:pPr>
            <a:r>
              <a:rPr lang="en-US" sz="1200" b="1" dirty="0">
                <a:solidFill>
                  <a:srgbClr val="0D0451"/>
                </a:solidFill>
                <a:latin typeface="DM Sans" pitchFamily="34" charset="0"/>
                <a:ea typeface="DM Sans" pitchFamily="34" charset="-122"/>
                <a:cs typeface="DM Sans" pitchFamily="34" charset="-120"/>
              </a:rPr>
              <a:t>Pricing strategy</a:t>
            </a:r>
            <a:endParaRPr lang="en-US" sz="1200" dirty="0"/>
          </a:p>
          <a:p>
            <a:pPr algn="l">
              <a:lnSpc>
                <a:spcPts val="1680"/>
              </a:lnSpc>
            </a:pPr>
            <a:r>
              <a:rPr lang="en-US" sz="1200" b="0" dirty="0">
                <a:solidFill>
                  <a:srgbClr val="0D0451"/>
                </a:solidFill>
                <a:latin typeface="DM Sans" pitchFamily="34" charset="0"/>
                <a:ea typeface="DM Sans" pitchFamily="34" charset="-122"/>
                <a:cs typeface="DM Sans" pitchFamily="34" charset="-120"/>
              </a:rPr>
              <a:t>Annual SaaS revenue, Monthly device payment.</a:t>
            </a:r>
            <a:endParaRPr lang="en-US" sz="1200" dirty="0"/>
          </a:p>
        </p:txBody>
      </p:sp>
      <p:sp>
        <p:nvSpPr>
          <p:cNvPr id="5" name="Text 2"/>
          <p:cNvSpPr/>
          <p:nvPr/>
        </p:nvSpPr>
        <p:spPr>
          <a:xfrm>
            <a:off x="369349" y="311557"/>
            <a:ext cx="3390305" cy="214312"/>
          </a:xfrm>
          <a:prstGeom prst="rect">
            <a:avLst/>
          </a:prstGeom>
          <a:noFill/>
          <a:ln/>
        </p:spPr>
        <p:txBody>
          <a:bodyPr wrap="square" lIns="0" tIns="0" rIns="0" bIns="0" rtlCol="0" anchor="b"/>
          <a:lstStyle/>
          <a:p>
            <a:pPr algn="l">
              <a:lnSpc>
                <a:spcPts val="1688"/>
              </a:lnSpc>
            </a:pPr>
            <a:r>
              <a:rPr lang="en-US" sz="1400" b="1" kern="0" spc="120" dirty="0">
                <a:solidFill>
                  <a:srgbClr val="0D0451"/>
                </a:solidFill>
                <a:latin typeface="DM Sans" pitchFamily="34" charset="0"/>
                <a:ea typeface="DM Sans" pitchFamily="34" charset="-122"/>
                <a:cs typeface="DM Sans" pitchFamily="34" charset="-120"/>
              </a:rPr>
              <a:t>BUSINESS MODEL</a:t>
            </a:r>
            <a:endParaRPr lang="en-US" sz="1350" dirty="0"/>
          </a:p>
        </p:txBody>
      </p:sp>
      <p:pic>
        <p:nvPicPr>
          <p:cNvPr id="6"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164788" y="4740366"/>
            <a:ext cx="1295665" cy="259282"/>
          </a:xfrm>
          <a:prstGeom prst="rect">
            <a:avLst/>
          </a:prstGeom>
        </p:spPr>
      </p:pic>
      <p:graphicFrame>
        <p:nvGraphicFramePr>
          <p:cNvPr id="24" name="Table 0"/>
          <p:cNvGraphicFramePr>
            <a:graphicFrameLocks noGrp="1"/>
          </p:cNvGraphicFramePr>
          <p:nvPr>
            <p:extLst>
              <p:ext uri="{D42A27DB-BD31-4B8C-83A1-F6EECF244321}">
                <p14:modId xmlns:p14="http://schemas.microsoft.com/office/powerpoint/2010/main" val="2620663708"/>
              </p:ext>
            </p:extLst>
          </p:nvPr>
        </p:nvGraphicFramePr>
        <p:xfrm>
          <a:off x="960060" y="1236249"/>
          <a:ext cx="6923322" cy="3163648"/>
        </p:xfrm>
        <a:graphic>
          <a:graphicData uri="http://schemas.openxmlformats.org/drawingml/2006/table">
            <a:tbl>
              <a:tblPr/>
              <a:tblGrid>
                <a:gridCol w="1678278">
                  <a:extLst>
                    <a:ext uri="{9D8B030D-6E8A-4147-A177-3AD203B41FA5}">
                      <a16:colId xmlns:a16="http://schemas.microsoft.com/office/drawing/2014/main" val="20000"/>
                    </a:ext>
                  </a:extLst>
                </a:gridCol>
                <a:gridCol w="1715485">
                  <a:extLst>
                    <a:ext uri="{9D8B030D-6E8A-4147-A177-3AD203B41FA5}">
                      <a16:colId xmlns:a16="http://schemas.microsoft.com/office/drawing/2014/main" val="20001"/>
                    </a:ext>
                  </a:extLst>
                </a:gridCol>
                <a:gridCol w="1521822">
                  <a:extLst>
                    <a:ext uri="{9D8B030D-6E8A-4147-A177-3AD203B41FA5}">
                      <a16:colId xmlns:a16="http://schemas.microsoft.com/office/drawing/2014/main" val="20002"/>
                    </a:ext>
                  </a:extLst>
                </a:gridCol>
                <a:gridCol w="2007737">
                  <a:extLst>
                    <a:ext uri="{9D8B030D-6E8A-4147-A177-3AD203B41FA5}">
                      <a16:colId xmlns:a16="http://schemas.microsoft.com/office/drawing/2014/main" val="20003"/>
                    </a:ext>
                  </a:extLst>
                </a:gridCol>
              </a:tblGrid>
              <a:tr h="608040">
                <a:tc>
                  <a:txBody>
                    <a:bodyPr/>
                    <a:lstStyle/>
                    <a:p>
                      <a:pPr algn="l"/>
                      <a:r>
                        <a:rPr lang="en-US" sz="1200" dirty="0">
                          <a:solidFill>
                            <a:srgbClr val="FFFFFF"/>
                          </a:solidFill>
                          <a:latin typeface="DM Sans" pitchFamily="34" charset="0"/>
                          <a:ea typeface="DM Sans" pitchFamily="34" charset="-122"/>
                          <a:cs typeface="DM Sans" pitchFamily="34" charset="-120"/>
                        </a:rPr>
                        <a:t>User Type</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l"/>
                      <a:r>
                        <a:rPr lang="en-US" sz="1200" dirty="0">
                          <a:solidFill>
                            <a:srgbClr val="FFFFFF"/>
                          </a:solidFill>
                          <a:latin typeface="DM Sans" pitchFamily="34" charset="0"/>
                          <a:ea typeface="DM Sans" pitchFamily="34" charset="-122"/>
                          <a:cs typeface="DM Sans" pitchFamily="34" charset="-120"/>
                        </a:rPr>
                        <a:t>Device Cost</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l"/>
                      <a:r>
                        <a:rPr lang="en-US" sz="1200" dirty="0">
                          <a:solidFill>
                            <a:srgbClr val="FFFFFF"/>
                          </a:solidFill>
                          <a:latin typeface="DM Sans" pitchFamily="34" charset="0"/>
                          <a:ea typeface="DM Sans" pitchFamily="34" charset="-122"/>
                          <a:cs typeface="DM Sans" pitchFamily="34" charset="-120"/>
                        </a:rPr>
                        <a:t>Software Fee</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l"/>
                      <a:r>
                        <a:rPr lang="en-US" sz="1200" dirty="0">
                          <a:solidFill>
                            <a:srgbClr val="FFFFFF"/>
                          </a:solidFill>
                          <a:latin typeface="DM Sans" pitchFamily="34" charset="0"/>
                          <a:ea typeface="DM Sans" pitchFamily="34" charset="-122"/>
                          <a:cs typeface="DM Sans" pitchFamily="34" charset="-120"/>
                        </a:rPr>
                        <a:t>Analytics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extLst>
                  <a:ext uri="{0D108BD9-81ED-4DB2-BD59-A6C34878D82A}">
                    <a16:rowId xmlns:a16="http://schemas.microsoft.com/office/drawing/2014/main" val="10000"/>
                  </a:ext>
                </a:extLst>
              </a:tr>
              <a:tr h="790912">
                <a:tc>
                  <a:txBody>
                    <a:bodyPr/>
                    <a:lstStyle/>
                    <a:p>
                      <a:pPr algn="l"/>
                      <a:r>
                        <a:rPr lang="en-US" sz="1200" dirty="0">
                          <a:solidFill>
                            <a:srgbClr val="0D0451"/>
                          </a:solidFill>
                          <a:latin typeface="DM Sans" pitchFamily="34" charset="0"/>
                          <a:ea typeface="DM Sans" pitchFamily="34" charset="-122"/>
                          <a:cs typeface="DM Sans" pitchFamily="34" charset="-120"/>
                        </a:rPr>
                        <a:t>High-Tier Pro Teams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£300 per player</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£15-30,000 Annually</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Advanced heart analytics+£2000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790912">
                <a:tc>
                  <a:txBody>
                    <a:bodyPr/>
                    <a:lstStyle/>
                    <a:p>
                      <a:pPr algn="l"/>
                      <a:r>
                        <a:rPr lang="en-US" sz="1200" dirty="0">
                          <a:solidFill>
                            <a:srgbClr val="0D0451"/>
                          </a:solidFill>
                          <a:latin typeface="DM Sans" pitchFamily="34" charset="0"/>
                          <a:ea typeface="DM Sans" pitchFamily="34" charset="-122"/>
                          <a:cs typeface="DM Sans" pitchFamily="34" charset="-120"/>
                        </a:rPr>
                        <a:t>Low-Tier Pro Teams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£150 per player</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£5-15,000 Annually</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Mid Tier heart analytics+£1000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973784">
                <a:tc>
                  <a:txBody>
                    <a:bodyPr/>
                    <a:lstStyle/>
                    <a:p>
                      <a:pPr algn="l"/>
                      <a:r>
                        <a:rPr lang="en-US" sz="1200" dirty="0">
                          <a:solidFill>
                            <a:srgbClr val="0D0451"/>
                          </a:solidFill>
                          <a:latin typeface="DM Sans" pitchFamily="34" charset="0"/>
                          <a:ea typeface="DM Sans" pitchFamily="34" charset="-122"/>
                          <a:cs typeface="DM Sans" pitchFamily="34" charset="-120"/>
                        </a:rPr>
                        <a:t>Consumers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£250(one time) OR</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£65 per month all inclusive</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l"/>
                      <a:r>
                        <a:rPr lang="en-US" sz="1200" dirty="0">
                          <a:solidFill>
                            <a:srgbClr val="0D0451"/>
                          </a:solidFill>
                          <a:latin typeface="DM Sans" pitchFamily="34" charset="0"/>
                          <a:ea typeface="DM Sans" pitchFamily="34" charset="-122"/>
                          <a:cs typeface="DM Sans" pitchFamily="34" charset="-120"/>
                        </a:rPr>
                        <a:t>Analytics add on - £30 Premium Tier Monthly</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F4F9"/>
        </a:solidFill>
        <a:effectLst/>
      </p:bgPr>
    </p:bg>
    <p:spTree>
      <p:nvGrpSpPr>
        <p:cNvPr id="1" name="">
          <a:extLst>
            <a:ext uri="{FF2B5EF4-FFF2-40B4-BE49-F238E27FC236}">
              <a16:creationId xmlns:a16="http://schemas.microsoft.com/office/drawing/2014/main" id="{FEE95A6A-D8EB-BA1E-8E56-49A1F8DD626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2BC4279-EE30-9571-0DB3-3C33A63F0180}"/>
              </a:ext>
            </a:extLst>
          </p:cNvPr>
          <p:cNvSpPr/>
          <p:nvPr/>
        </p:nvSpPr>
        <p:spPr>
          <a:xfrm>
            <a:off x="0" y="-8035"/>
            <a:ext cx="9144000" cy="5360068"/>
          </a:xfrm>
          <a:prstGeom prst="roundRect">
            <a:avLst>
              <a:gd name="adj" fmla="val -17778"/>
            </a:avLst>
          </a:prstGeom>
          <a:gradFill>
            <a:gsLst>
              <a:gs pos="0">
                <a:srgbClr val="92FE9D"/>
              </a:gs>
              <a:gs pos="100000">
                <a:srgbClr val="00C9FF"/>
              </a:gs>
            </a:gsLst>
            <a:lin ang="5400000"/>
          </a:gradFill>
          <a:ln/>
        </p:spPr>
        <p:txBody>
          <a:bodyPr wrap="square" lIns="508000" tIns="607219" rIns="508000" bIns="607219" rtlCol="0" anchor="ctr"/>
          <a:lstStyle/>
          <a:p>
            <a:pPr algn="ctr">
              <a:lnSpc>
                <a:spcPts val="1680"/>
              </a:lnSpc>
            </a:pPr>
            <a:endParaRPr lang="en-US" sz="1200" dirty="0"/>
          </a:p>
          <a:p>
            <a:pPr algn="ctr">
              <a:lnSpc>
                <a:spcPts val="1680"/>
              </a:lnSpc>
            </a:pPr>
            <a:endParaRPr lang="en-US" sz="1200" dirty="0"/>
          </a:p>
        </p:txBody>
      </p:sp>
      <p:sp>
        <p:nvSpPr>
          <p:cNvPr id="5" name="Text 2">
            <a:extLst>
              <a:ext uri="{FF2B5EF4-FFF2-40B4-BE49-F238E27FC236}">
                <a16:creationId xmlns:a16="http://schemas.microsoft.com/office/drawing/2014/main" id="{87BF3B1F-E14A-E551-19CC-93C59BDE60F1}"/>
              </a:ext>
            </a:extLst>
          </p:cNvPr>
          <p:cNvSpPr/>
          <p:nvPr/>
        </p:nvSpPr>
        <p:spPr>
          <a:xfrm>
            <a:off x="417475" y="333371"/>
            <a:ext cx="3390305" cy="214312"/>
          </a:xfrm>
          <a:prstGeom prst="rect">
            <a:avLst/>
          </a:prstGeom>
          <a:noFill/>
          <a:ln/>
        </p:spPr>
        <p:txBody>
          <a:bodyPr wrap="square" lIns="0" tIns="0" rIns="0" bIns="0" rtlCol="0" anchor="b"/>
          <a:lstStyle/>
          <a:p>
            <a:pPr algn="l">
              <a:lnSpc>
                <a:spcPts val="1688"/>
              </a:lnSpc>
            </a:pPr>
            <a:r>
              <a:rPr lang="en-US" sz="1400" b="1" kern="0" spc="120" dirty="0">
                <a:solidFill>
                  <a:srgbClr val="0D0451"/>
                </a:solidFill>
                <a:latin typeface="DM Sans" pitchFamily="34" charset="0"/>
                <a:ea typeface="DM Sans" pitchFamily="34" charset="-122"/>
                <a:cs typeface="DM Sans" pitchFamily="34" charset="-120"/>
              </a:rPr>
              <a:t>FINANCIAL MODEL</a:t>
            </a:r>
            <a:endParaRPr lang="en-US" sz="1350" dirty="0"/>
          </a:p>
        </p:txBody>
      </p:sp>
      <p:pic>
        <p:nvPicPr>
          <p:cNvPr id="6" name="Image 0" descr="https://pitch-assets-ccb95893-de3f-4266-973c-20049231b248.s3.eu-west-1.amazonaws.com/4a77d850-6b9e-4412-a664-1446b9bccdd4?pitch-bytes=10166&amp;pitch-content-type=image%2Fpng">
            <a:extLst>
              <a:ext uri="{FF2B5EF4-FFF2-40B4-BE49-F238E27FC236}">
                <a16:creationId xmlns:a16="http://schemas.microsoft.com/office/drawing/2014/main" id="{2CA47B4C-E973-087E-D404-E18166ACDE75}"/>
              </a:ext>
            </a:extLst>
          </p:cNvPr>
          <p:cNvPicPr>
            <a:picLocks noChangeAspect="1"/>
          </p:cNvPicPr>
          <p:nvPr/>
        </p:nvPicPr>
        <p:blipFill>
          <a:blip r:embed="rId3"/>
          <a:srcRect/>
          <a:stretch/>
        </p:blipFill>
        <p:spPr>
          <a:xfrm>
            <a:off x="153112" y="4725439"/>
            <a:ext cx="1295665" cy="259282"/>
          </a:xfrm>
          <a:prstGeom prst="rect">
            <a:avLst/>
          </a:prstGeom>
        </p:spPr>
      </p:pic>
      <p:graphicFrame>
        <p:nvGraphicFramePr>
          <p:cNvPr id="24" name="Table 0">
            <a:extLst>
              <a:ext uri="{FF2B5EF4-FFF2-40B4-BE49-F238E27FC236}">
                <a16:creationId xmlns:a16="http://schemas.microsoft.com/office/drawing/2014/main" id="{FA3B276D-9645-D1FE-EBB8-B4A2A9158446}"/>
              </a:ext>
            </a:extLst>
          </p:cNvPr>
          <p:cNvGraphicFramePr>
            <a:graphicFrameLocks noGrp="1"/>
          </p:cNvGraphicFramePr>
          <p:nvPr>
            <p:extLst>
              <p:ext uri="{D42A27DB-BD31-4B8C-83A1-F6EECF244321}">
                <p14:modId xmlns:p14="http://schemas.microsoft.com/office/powerpoint/2010/main" val="744436104"/>
              </p:ext>
            </p:extLst>
          </p:nvPr>
        </p:nvGraphicFramePr>
        <p:xfrm>
          <a:off x="1300261" y="1386050"/>
          <a:ext cx="6442159" cy="2952770"/>
        </p:xfrm>
        <a:graphic>
          <a:graphicData uri="http://schemas.openxmlformats.org/drawingml/2006/table">
            <a:tbl>
              <a:tblPr/>
              <a:tblGrid>
                <a:gridCol w="850233">
                  <a:extLst>
                    <a:ext uri="{9D8B030D-6E8A-4147-A177-3AD203B41FA5}">
                      <a16:colId xmlns:a16="http://schemas.microsoft.com/office/drawing/2014/main" val="20000"/>
                    </a:ext>
                  </a:extLst>
                </a:gridCol>
                <a:gridCol w="1149518">
                  <a:extLst>
                    <a:ext uri="{9D8B030D-6E8A-4147-A177-3AD203B41FA5}">
                      <a16:colId xmlns:a16="http://schemas.microsoft.com/office/drawing/2014/main" val="20001"/>
                    </a:ext>
                  </a:extLst>
                </a:gridCol>
                <a:gridCol w="1064302">
                  <a:extLst>
                    <a:ext uri="{9D8B030D-6E8A-4147-A177-3AD203B41FA5}">
                      <a16:colId xmlns:a16="http://schemas.microsoft.com/office/drawing/2014/main" val="20002"/>
                    </a:ext>
                  </a:extLst>
                </a:gridCol>
                <a:gridCol w="1034321">
                  <a:extLst>
                    <a:ext uri="{9D8B030D-6E8A-4147-A177-3AD203B41FA5}">
                      <a16:colId xmlns:a16="http://schemas.microsoft.com/office/drawing/2014/main" val="20003"/>
                    </a:ext>
                  </a:extLst>
                </a:gridCol>
                <a:gridCol w="1176728">
                  <a:extLst>
                    <a:ext uri="{9D8B030D-6E8A-4147-A177-3AD203B41FA5}">
                      <a16:colId xmlns:a16="http://schemas.microsoft.com/office/drawing/2014/main" val="951994177"/>
                    </a:ext>
                  </a:extLst>
                </a:gridCol>
                <a:gridCol w="1167057">
                  <a:extLst>
                    <a:ext uri="{9D8B030D-6E8A-4147-A177-3AD203B41FA5}">
                      <a16:colId xmlns:a16="http://schemas.microsoft.com/office/drawing/2014/main" val="2814507540"/>
                    </a:ext>
                  </a:extLst>
                </a:gridCol>
              </a:tblGrid>
              <a:tr h="0">
                <a:tc>
                  <a:txBody>
                    <a:bodyPr/>
                    <a:lstStyle/>
                    <a:p>
                      <a:pPr algn="l"/>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pitchFamily="34" charset="0"/>
                          <a:ea typeface="DM Sans" pitchFamily="34" charset="-122"/>
                          <a:cs typeface="DM Sans" pitchFamily="34" charset="-120"/>
                        </a:rPr>
                        <a:t>2025/2026</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pitchFamily="34" charset="0"/>
                          <a:ea typeface="DM Sans" pitchFamily="34" charset="-122"/>
                          <a:cs typeface="DM Sans" pitchFamily="34" charset="-120"/>
                        </a:rPr>
                        <a:t>2026/2027</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pitchFamily="34" charset="0"/>
                          <a:ea typeface="DM Sans" pitchFamily="34" charset="-122"/>
                          <a:cs typeface="DM Sans" pitchFamily="34" charset="-120"/>
                        </a:rPr>
                        <a:t>2027/2028</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chemeClr val="bg1"/>
                          </a:solidFill>
                          <a:latin typeface="DM Sans" charset="0"/>
                          <a:ea typeface="DM Sans" charset="0"/>
                          <a:cs typeface="DM Sans" charset="0"/>
                        </a:rPr>
                        <a:t>2028/2029</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00C9FF"/>
                    </a:solidFill>
                  </a:tcPr>
                </a:tc>
                <a:tc>
                  <a:txBody>
                    <a:bodyPr/>
                    <a:lstStyle/>
                    <a:p>
                      <a:pPr algn="ctr"/>
                      <a:r>
                        <a:rPr lang="en-US" sz="1200" dirty="0">
                          <a:solidFill>
                            <a:schemeClr val="bg1"/>
                          </a:solidFill>
                          <a:latin typeface="DM Sans" charset="0"/>
                          <a:ea typeface="DM Sans" charset="0"/>
                          <a:cs typeface="DM Sans" charset="0"/>
                        </a:rPr>
                        <a:t>2029/2030</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00C9FF"/>
                    </a:solidFill>
                  </a:tcPr>
                </a:tc>
                <a:extLst>
                  <a:ext uri="{0D108BD9-81ED-4DB2-BD59-A6C34878D82A}">
                    <a16:rowId xmlns:a16="http://schemas.microsoft.com/office/drawing/2014/main" val="10000"/>
                  </a:ext>
                </a:extLst>
              </a:tr>
              <a:tr h="586561">
                <a:tc>
                  <a:txBody>
                    <a:bodyPr/>
                    <a:lstStyle/>
                    <a:p>
                      <a:pPr algn="l"/>
                      <a:r>
                        <a:rPr lang="en-US" sz="1200" dirty="0">
                          <a:solidFill>
                            <a:srgbClr val="0D0451"/>
                          </a:solidFill>
                          <a:latin typeface="DM Sans" pitchFamily="34" charset="0"/>
                          <a:ea typeface="DM Sans" pitchFamily="34" charset="-122"/>
                          <a:cs typeface="DM Sans" pitchFamily="34" charset="-120"/>
                        </a:rPr>
                        <a:t>No. of Teams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40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118</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393</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987</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1,984</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86561">
                <a:tc>
                  <a:txBody>
                    <a:bodyPr/>
                    <a:lstStyle/>
                    <a:p>
                      <a:pPr algn="l"/>
                      <a:r>
                        <a:rPr lang="en-US" sz="1200" dirty="0">
                          <a:solidFill>
                            <a:srgbClr val="0D0451"/>
                          </a:solidFill>
                          <a:latin typeface="DM Sans" pitchFamily="34" charset="0"/>
                          <a:ea typeface="DM Sans" pitchFamily="34" charset="-122"/>
                          <a:cs typeface="DM Sans" pitchFamily="34" charset="-120"/>
                        </a:rPr>
                        <a:t>Revenue</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£1,200,000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£3,558,000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£11,727,200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£29,635,650</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£59,520,000</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22184">
                <a:tc>
                  <a:txBody>
                    <a:bodyPr/>
                    <a:lstStyle/>
                    <a:p>
                      <a:pPr algn="l"/>
                      <a:r>
                        <a:rPr lang="en-US" sz="1200" dirty="0">
                          <a:solidFill>
                            <a:srgbClr val="0D0451"/>
                          </a:solidFill>
                          <a:latin typeface="DM Sans" pitchFamily="34" charset="0"/>
                          <a:ea typeface="DM Sans" pitchFamily="34" charset="-122"/>
                          <a:cs typeface="DM Sans" pitchFamily="34" charset="-120"/>
                        </a:rPr>
                        <a:t>Gross Profit </a:t>
                      </a:r>
                    </a:p>
                    <a:p>
                      <a:pPr algn="l"/>
                      <a:r>
                        <a:rPr lang="en-US" sz="1200" dirty="0">
                          <a:solidFill>
                            <a:srgbClr val="0D0451"/>
                          </a:solidFill>
                          <a:latin typeface="DM Sans" pitchFamily="34" charset="0"/>
                          <a:ea typeface="DM Sans" charset="0"/>
                          <a:cs typeface="DM Sans" charset="0"/>
                        </a:rPr>
                        <a:t>(65%)</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£780,000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£2,346,393</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£7,622,760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£19,263,789</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a:latin typeface="DM Sans" charset="0"/>
                          <a:ea typeface="DM Sans" charset="0"/>
                          <a:cs typeface="DM Sans" charset="0"/>
                        </a:rPr>
                        <a:t>£38,688,000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22184">
                <a:tc>
                  <a:txBody>
                    <a:bodyPr/>
                    <a:lstStyle/>
                    <a:p>
                      <a:pPr algn="l"/>
                      <a:r>
                        <a:rPr lang="en-US" sz="1200" dirty="0">
                          <a:latin typeface="DM Sans" charset="0"/>
                          <a:ea typeface="DM Sans" charset="0"/>
                          <a:cs typeface="DM Sans" charset="0"/>
                        </a:rPr>
                        <a:t>Net Profit</a:t>
                      </a:r>
                    </a:p>
                    <a:p>
                      <a:pPr algn="l"/>
                      <a:r>
                        <a:rPr lang="en-US" sz="1200" dirty="0">
                          <a:latin typeface="DM Sans" charset="0"/>
                          <a:ea typeface="DM Sans" charset="0"/>
                          <a:cs typeface="DM Sans" charset="0"/>
                        </a:rPr>
                        <a:t>(20%)</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£240,000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£711,600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£2,345,440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£5,927,130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£11,904,000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3891363889"/>
                  </a:ext>
                </a:extLst>
              </a:tr>
            </a:tbl>
          </a:graphicData>
        </a:graphic>
      </p:graphicFrame>
      <p:sp>
        <p:nvSpPr>
          <p:cNvPr id="25" name="Slide Number Placeholder 0">
            <a:extLst>
              <a:ext uri="{FF2B5EF4-FFF2-40B4-BE49-F238E27FC236}">
                <a16:creationId xmlns:a16="http://schemas.microsoft.com/office/drawing/2014/main" id="{E1E20567-6211-B96B-EAD5-EAED9B2583B1}"/>
              </a:ext>
            </a:extLst>
          </p:cNvPr>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23</a:t>
            </a:fld>
            <a:endParaRPr lang="en-US"/>
          </a:p>
        </p:txBody>
      </p:sp>
    </p:spTree>
    <p:extLst>
      <p:ext uri="{BB962C8B-B14F-4D97-AF65-F5344CB8AC3E}">
        <p14:creationId xmlns:p14="http://schemas.microsoft.com/office/powerpoint/2010/main" val="2941500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F4F9"/>
        </a:solidFill>
        <a:effectLst/>
      </p:bgPr>
    </p:bg>
    <p:spTree>
      <p:nvGrpSpPr>
        <p:cNvPr id="1" name="">
          <a:extLst>
            <a:ext uri="{FF2B5EF4-FFF2-40B4-BE49-F238E27FC236}">
              <a16:creationId xmlns:a16="http://schemas.microsoft.com/office/drawing/2014/main" id="{3AA2F9A5-64C3-DE25-3526-1A55A452E16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ADCBF97-37EA-2DF4-A94C-0DF39C3FC70A}"/>
              </a:ext>
            </a:extLst>
          </p:cNvPr>
          <p:cNvSpPr/>
          <p:nvPr/>
        </p:nvSpPr>
        <p:spPr>
          <a:xfrm>
            <a:off x="0" y="0"/>
            <a:ext cx="9144000" cy="5360068"/>
          </a:xfrm>
          <a:prstGeom prst="roundRect">
            <a:avLst>
              <a:gd name="adj" fmla="val -17778"/>
            </a:avLst>
          </a:prstGeom>
          <a:gradFill>
            <a:gsLst>
              <a:gs pos="0">
                <a:srgbClr val="92FE9D"/>
              </a:gs>
              <a:gs pos="100000">
                <a:srgbClr val="00C9FF"/>
              </a:gs>
            </a:gsLst>
            <a:lin ang="5400000"/>
          </a:gradFill>
          <a:ln/>
        </p:spPr>
        <p:txBody>
          <a:bodyPr wrap="square" lIns="508000" tIns="607219" rIns="508000" bIns="607219" rtlCol="0" anchor="ctr"/>
          <a:lstStyle/>
          <a:p>
            <a:pPr algn="ctr">
              <a:lnSpc>
                <a:spcPts val="1680"/>
              </a:lnSpc>
            </a:pPr>
            <a:endParaRPr lang="en-US" sz="1200" dirty="0"/>
          </a:p>
          <a:p>
            <a:pPr algn="ctr">
              <a:lnSpc>
                <a:spcPts val="1680"/>
              </a:lnSpc>
            </a:pPr>
            <a:endParaRPr lang="en-US" sz="1200" dirty="0"/>
          </a:p>
        </p:txBody>
      </p:sp>
      <p:sp>
        <p:nvSpPr>
          <p:cNvPr id="5" name="Text 2">
            <a:extLst>
              <a:ext uri="{FF2B5EF4-FFF2-40B4-BE49-F238E27FC236}">
                <a16:creationId xmlns:a16="http://schemas.microsoft.com/office/drawing/2014/main" id="{F4D85D83-DE64-D243-7B3B-B3EC3B6EECD2}"/>
              </a:ext>
            </a:extLst>
          </p:cNvPr>
          <p:cNvSpPr/>
          <p:nvPr/>
        </p:nvSpPr>
        <p:spPr>
          <a:xfrm>
            <a:off x="417475" y="333371"/>
            <a:ext cx="3390305" cy="214312"/>
          </a:xfrm>
          <a:prstGeom prst="rect">
            <a:avLst/>
          </a:prstGeom>
          <a:noFill/>
          <a:ln/>
        </p:spPr>
        <p:txBody>
          <a:bodyPr wrap="square" lIns="0" tIns="0" rIns="0" bIns="0" rtlCol="0" anchor="b"/>
          <a:lstStyle/>
          <a:p>
            <a:pPr algn="l">
              <a:lnSpc>
                <a:spcPts val="1688"/>
              </a:lnSpc>
            </a:pPr>
            <a:r>
              <a:rPr lang="en-US" sz="1400" b="1" kern="0" spc="120" dirty="0">
                <a:solidFill>
                  <a:srgbClr val="0D0451"/>
                </a:solidFill>
                <a:latin typeface="DM Sans" pitchFamily="34" charset="0"/>
                <a:ea typeface="DM Sans" pitchFamily="34" charset="-122"/>
                <a:cs typeface="DM Sans" pitchFamily="34" charset="-120"/>
              </a:rPr>
              <a:t>FINANCIAL MODEL</a:t>
            </a:r>
            <a:endParaRPr lang="en-US" sz="1350" dirty="0"/>
          </a:p>
        </p:txBody>
      </p:sp>
      <p:pic>
        <p:nvPicPr>
          <p:cNvPr id="6" name="Image 0" descr="https://pitch-assets-ccb95893-de3f-4266-973c-20049231b248.s3.eu-west-1.amazonaws.com/4a77d850-6b9e-4412-a664-1446b9bccdd4?pitch-bytes=10166&amp;pitch-content-type=image%2Fpng">
            <a:extLst>
              <a:ext uri="{FF2B5EF4-FFF2-40B4-BE49-F238E27FC236}">
                <a16:creationId xmlns:a16="http://schemas.microsoft.com/office/drawing/2014/main" id="{9F029516-2C6B-5BD5-2FEC-9F35D0D73EF5}"/>
              </a:ext>
            </a:extLst>
          </p:cNvPr>
          <p:cNvPicPr>
            <a:picLocks noChangeAspect="1"/>
          </p:cNvPicPr>
          <p:nvPr/>
        </p:nvPicPr>
        <p:blipFill>
          <a:blip r:embed="rId3"/>
          <a:srcRect/>
          <a:stretch/>
        </p:blipFill>
        <p:spPr>
          <a:xfrm>
            <a:off x="153112" y="4725439"/>
            <a:ext cx="1295665" cy="259282"/>
          </a:xfrm>
          <a:prstGeom prst="rect">
            <a:avLst/>
          </a:prstGeom>
        </p:spPr>
      </p:pic>
      <p:sp>
        <p:nvSpPr>
          <p:cNvPr id="25" name="Slide Number Placeholder 0">
            <a:extLst>
              <a:ext uri="{FF2B5EF4-FFF2-40B4-BE49-F238E27FC236}">
                <a16:creationId xmlns:a16="http://schemas.microsoft.com/office/drawing/2014/main" id="{181BD946-714B-3C12-D3CE-CDC7CF9E806C}"/>
              </a:ext>
            </a:extLst>
          </p:cNvPr>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24</a:t>
            </a:fld>
            <a:endParaRPr lang="en-US"/>
          </a:p>
        </p:txBody>
      </p:sp>
      <p:graphicFrame>
        <p:nvGraphicFramePr>
          <p:cNvPr id="2" name="Table 0">
            <a:extLst>
              <a:ext uri="{FF2B5EF4-FFF2-40B4-BE49-F238E27FC236}">
                <a16:creationId xmlns:a16="http://schemas.microsoft.com/office/drawing/2014/main" id="{E8F71E9E-314F-C9B1-8B27-8245EA3AEE62}"/>
              </a:ext>
            </a:extLst>
          </p:cNvPr>
          <p:cNvGraphicFramePr>
            <a:graphicFrameLocks noGrp="1"/>
          </p:cNvGraphicFramePr>
          <p:nvPr>
            <p:extLst>
              <p:ext uri="{D42A27DB-BD31-4B8C-83A1-F6EECF244321}">
                <p14:modId xmlns:p14="http://schemas.microsoft.com/office/powerpoint/2010/main" val="857105584"/>
              </p:ext>
            </p:extLst>
          </p:nvPr>
        </p:nvGraphicFramePr>
        <p:xfrm>
          <a:off x="1448777" y="1095365"/>
          <a:ext cx="6265918" cy="3109374"/>
        </p:xfrm>
        <a:graphic>
          <a:graphicData uri="http://schemas.openxmlformats.org/drawingml/2006/table">
            <a:tbl>
              <a:tblPr/>
              <a:tblGrid>
                <a:gridCol w="1325355">
                  <a:extLst>
                    <a:ext uri="{9D8B030D-6E8A-4147-A177-3AD203B41FA5}">
                      <a16:colId xmlns:a16="http://schemas.microsoft.com/office/drawing/2014/main" val="20000"/>
                    </a:ext>
                  </a:extLst>
                </a:gridCol>
                <a:gridCol w="1529052">
                  <a:extLst>
                    <a:ext uri="{9D8B030D-6E8A-4147-A177-3AD203B41FA5}">
                      <a16:colId xmlns:a16="http://schemas.microsoft.com/office/drawing/2014/main" val="20001"/>
                    </a:ext>
                  </a:extLst>
                </a:gridCol>
                <a:gridCol w="1640701">
                  <a:extLst>
                    <a:ext uri="{9D8B030D-6E8A-4147-A177-3AD203B41FA5}">
                      <a16:colId xmlns:a16="http://schemas.microsoft.com/office/drawing/2014/main" val="20002"/>
                    </a:ext>
                  </a:extLst>
                </a:gridCol>
                <a:gridCol w="1770810">
                  <a:extLst>
                    <a:ext uri="{9D8B030D-6E8A-4147-A177-3AD203B41FA5}">
                      <a16:colId xmlns:a16="http://schemas.microsoft.com/office/drawing/2014/main" val="20003"/>
                    </a:ext>
                  </a:extLst>
                </a:gridCol>
              </a:tblGrid>
              <a:tr h="353062">
                <a:tc>
                  <a:txBody>
                    <a:bodyPr/>
                    <a:lstStyle/>
                    <a:p>
                      <a:pPr algn="l"/>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a:ea typeface="DM Sans" charset="0"/>
                          <a:cs typeface="DM Sans" charset="0"/>
                        </a:rPr>
                        <a:t>2026/2027</a:t>
                      </a:r>
                      <a:endParaRPr lang="en-US" sz="1200" dirty="0">
                        <a:latin typeface="DM Sans"/>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a:ea typeface="DM Sans" charset="0"/>
                          <a:cs typeface="DM Sans" charset="0"/>
                        </a:rPr>
                        <a:t>2027/2028</a:t>
                      </a:r>
                      <a:endParaRPr lang="en-US" sz="1200" dirty="0">
                        <a:latin typeface="DM Sans"/>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tc>
                  <a:txBody>
                    <a:bodyPr/>
                    <a:lstStyle/>
                    <a:p>
                      <a:pPr algn="ctr"/>
                      <a:r>
                        <a:rPr lang="en-US" sz="1200" dirty="0">
                          <a:solidFill>
                            <a:srgbClr val="FFFFFF"/>
                          </a:solidFill>
                          <a:latin typeface="DM Sans"/>
                          <a:ea typeface="DM Sans" charset="0"/>
                          <a:cs typeface="DM Sans" charset="0"/>
                        </a:rPr>
                        <a:t>2028/2029</a:t>
                      </a:r>
                      <a:endParaRPr lang="en-US" sz="1200" dirty="0">
                        <a:latin typeface="DM Sans"/>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00C9FF"/>
                    </a:solidFill>
                  </a:tcPr>
                </a:tc>
                <a:extLst>
                  <a:ext uri="{0D108BD9-81ED-4DB2-BD59-A6C34878D82A}">
                    <a16:rowId xmlns:a16="http://schemas.microsoft.com/office/drawing/2014/main" val="10000"/>
                  </a:ext>
                </a:extLst>
              </a:tr>
              <a:tr h="617670">
                <a:tc>
                  <a:txBody>
                    <a:bodyPr/>
                    <a:lstStyle/>
                    <a:p>
                      <a:pPr algn="l"/>
                      <a:r>
                        <a:rPr lang="en-US" sz="1200" dirty="0">
                          <a:solidFill>
                            <a:srgbClr val="0D0451"/>
                          </a:solidFill>
                          <a:latin typeface="DM Sans" pitchFamily="34" charset="0"/>
                          <a:ea typeface="DM Sans" pitchFamily="34" charset="-122"/>
                          <a:cs typeface="DM Sans" pitchFamily="34" charset="-120"/>
                        </a:rPr>
                        <a:t>No. of Consumers</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2,573</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39,684</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197,120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17670">
                <a:tc>
                  <a:txBody>
                    <a:bodyPr/>
                    <a:lstStyle/>
                    <a:p>
                      <a:pPr algn="l"/>
                      <a:r>
                        <a:rPr lang="en-US" sz="1200" dirty="0">
                          <a:solidFill>
                            <a:srgbClr val="0D0451"/>
                          </a:solidFill>
                          <a:latin typeface="DM Sans" pitchFamily="34" charset="0"/>
                          <a:ea typeface="DM Sans" pitchFamily="34" charset="-122"/>
                          <a:cs typeface="DM Sans" pitchFamily="34" charset="-120"/>
                        </a:rPr>
                        <a:t>Revenue</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£2,007,540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£30,950,520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alpha val="100000"/>
                        </a:srgbClr>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£153,753,600</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60486">
                <a:tc>
                  <a:txBody>
                    <a:bodyPr/>
                    <a:lstStyle/>
                    <a:p>
                      <a:pPr algn="l"/>
                      <a:r>
                        <a:rPr lang="en-US" sz="1200" dirty="0">
                          <a:solidFill>
                            <a:srgbClr val="0D0451"/>
                          </a:solidFill>
                          <a:latin typeface="DM Sans" pitchFamily="34" charset="0"/>
                          <a:ea typeface="DM Sans" pitchFamily="34" charset="-122"/>
                          <a:cs typeface="DM Sans" pitchFamily="34" charset="-120"/>
                        </a:rPr>
                        <a:t>Gross Profit </a:t>
                      </a:r>
                    </a:p>
                    <a:p>
                      <a:pPr algn="l"/>
                      <a:r>
                        <a:rPr lang="en-US" sz="1200" dirty="0">
                          <a:solidFill>
                            <a:srgbClr val="0D0451"/>
                          </a:solidFill>
                          <a:latin typeface="DM Sans" pitchFamily="34" charset="0"/>
                          <a:ea typeface="DM Sans" charset="0"/>
                          <a:cs typeface="DM Sans" charset="0"/>
                        </a:rPr>
                        <a:t>(31%)</a:t>
                      </a:r>
                      <a:endParaRPr lang="en-US" sz="1200" dirty="0">
                        <a:latin typeface="DM Sans" charset="0"/>
                        <a:ea typeface="DM Sans" charset="0"/>
                        <a:cs typeface="DM Sans" charset="0"/>
                      </a:endParaRP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£624,347</a:t>
                      </a:r>
                      <a:endParaRPr lang="en-US" sz="1200" dirty="0">
                        <a:latin typeface="DM Sans" charset="0"/>
                        <a:ea typeface="DM Sans" charset="0"/>
                        <a:cs typeface="DM Sans" charset="0"/>
                      </a:endParaRP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£9,629,661</a:t>
                      </a:r>
                      <a:endParaRPr lang="en-US" sz="1200" dirty="0">
                        <a:latin typeface="DM Sans" charset="0"/>
                        <a:ea typeface="DM Sans" charset="0"/>
                        <a:cs typeface="DM Sans" charset="0"/>
                      </a:endParaRP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tc>
                  <a:txBody>
                    <a:bodyPr/>
                    <a:lstStyle/>
                    <a:p>
                      <a:pPr algn="ctr"/>
                      <a:r>
                        <a:rPr lang="en-US" sz="1200" dirty="0">
                          <a:solidFill>
                            <a:srgbClr val="0D0451"/>
                          </a:solidFill>
                          <a:latin typeface="DM Sans" pitchFamily="34" charset="0"/>
                          <a:ea typeface="DM Sans" pitchFamily="34" charset="-122"/>
                          <a:cs typeface="DM Sans" pitchFamily="34" charset="-120"/>
                        </a:rPr>
                        <a:t>£47,915,865</a:t>
                      </a:r>
                      <a:endParaRPr lang="en-US" sz="1200" dirty="0">
                        <a:latin typeface="DM Sans" charset="0"/>
                        <a:ea typeface="DM Sans" charset="0"/>
                        <a:cs typeface="DM Sans" charset="0"/>
                      </a:endParaRP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solidFill>
                      <a:prstDash val="solid"/>
                      <a:round/>
                      <a:headEnd type="none" w="med" len="med"/>
                      <a:tailEnd type="none" w="med" len="med"/>
                    </a:lnT>
                    <a:lnB w="9525" cap="flat" cmpd="sng" algn="ctr">
                      <a:solidFill>
                        <a:srgbClr val="0D045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60486">
                <a:tc>
                  <a:txBody>
                    <a:bodyPr/>
                    <a:lstStyle/>
                    <a:p>
                      <a:pPr algn="l"/>
                      <a:r>
                        <a:rPr lang="en-US" sz="1200" dirty="0">
                          <a:latin typeface="DM Sans" charset="0"/>
                          <a:ea typeface="DM Sans" charset="0"/>
                          <a:cs typeface="DM Sans" charset="0"/>
                        </a:rPr>
                        <a:t>Net Profit</a:t>
                      </a:r>
                    </a:p>
                    <a:p>
                      <a:pPr algn="l"/>
                      <a:r>
                        <a:rPr lang="en-US" sz="1200" dirty="0">
                          <a:latin typeface="DM Sans" charset="0"/>
                          <a:ea typeface="DM Sans" charset="0"/>
                          <a:cs typeface="DM Sans" charset="0"/>
                        </a:rPr>
                        <a:t>(15%)</a:t>
                      </a:r>
                    </a:p>
                  </a:txBody>
                  <a:tcPr marL="76200" marR="76200" marT="76200" marB="76200">
                    <a:lnL w="9525" cap="flat" cmpd="sng" algn="ctr">
                      <a:solidFill>
                        <a:srgbClr val="0D0451">
                          <a:alpha val="100000"/>
                        </a:srgbClr>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£301,131</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£4,642,578</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tc>
                  <a:txBody>
                    <a:bodyPr/>
                    <a:lstStyle/>
                    <a:p>
                      <a:pPr algn="ctr"/>
                      <a:r>
                        <a:rPr lang="en-US" sz="1200" dirty="0">
                          <a:latin typeface="DM Sans" charset="0"/>
                          <a:ea typeface="DM Sans" charset="0"/>
                          <a:cs typeface="DM Sans" charset="0"/>
                        </a:rPr>
                        <a:t>£23,063,040</a:t>
                      </a:r>
                    </a:p>
                  </a:txBody>
                  <a:tcPr marL="76200" marR="76200" marT="76200" marB="76200">
                    <a:lnL w="9525" cap="flat" cmpd="sng" algn="ctr">
                      <a:solidFill>
                        <a:srgbClr val="0D0451"/>
                      </a:solidFill>
                      <a:prstDash val="solid"/>
                      <a:round/>
                      <a:headEnd type="none" w="med" len="med"/>
                      <a:tailEnd type="none" w="med" len="med"/>
                    </a:lnL>
                    <a:lnR w="9525" cap="flat" cmpd="sng" algn="ctr">
                      <a:solidFill>
                        <a:srgbClr val="0D0451"/>
                      </a:solidFill>
                      <a:prstDash val="solid"/>
                      <a:round/>
                      <a:headEnd type="none" w="med" len="med"/>
                      <a:tailEnd type="none" w="med" len="med"/>
                    </a:lnR>
                    <a:lnT w="9525" cap="flat" cmpd="sng" algn="ctr">
                      <a:solidFill>
                        <a:srgbClr val="0D0451">
                          <a:alpha val="100000"/>
                        </a:srgbClr>
                      </a:solidFill>
                      <a:prstDash val="solid"/>
                      <a:round/>
                      <a:headEnd type="none" w="med" len="med"/>
                      <a:tailEnd type="none" w="med" len="med"/>
                    </a:lnT>
                    <a:lnB w="9525" cap="flat" cmpd="sng" algn="ctr">
                      <a:solidFill>
                        <a:srgbClr val="0D0451">
                          <a:alpha val="100000"/>
                        </a:srgbClr>
                      </a:solidFill>
                      <a:prstDash val="solid"/>
                      <a:round/>
                      <a:headEnd type="none" w="med" len="med"/>
                      <a:tailEnd type="none" w="med" len="med"/>
                    </a:lnB>
                    <a:solidFill>
                      <a:srgbClr val="F9F9F9"/>
                    </a:solidFill>
                  </a:tcPr>
                </a:tc>
                <a:extLst>
                  <a:ext uri="{0D108BD9-81ED-4DB2-BD59-A6C34878D82A}">
                    <a16:rowId xmlns:a16="http://schemas.microsoft.com/office/drawing/2014/main" val="3891363889"/>
                  </a:ext>
                </a:extLst>
              </a:tr>
            </a:tbl>
          </a:graphicData>
        </a:graphic>
      </p:graphicFrame>
    </p:spTree>
    <p:extLst>
      <p:ext uri="{BB962C8B-B14F-4D97-AF65-F5344CB8AC3E}">
        <p14:creationId xmlns:p14="http://schemas.microsoft.com/office/powerpoint/2010/main" val="342994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052581" y="199601"/>
            <a:ext cx="2714625" cy="214312"/>
          </a:xfrm>
          <a:prstGeom prst="rect">
            <a:avLst/>
          </a:prstGeom>
          <a:noFill/>
          <a:ln/>
        </p:spPr>
        <p:txBody>
          <a:bodyPr wrap="square" lIns="0" tIns="0" rIns="0" bIns="0" rtlCol="0" anchor="t"/>
          <a:lstStyle/>
          <a:p>
            <a:pPr algn="l">
              <a:lnSpc>
                <a:spcPts val="1688"/>
              </a:lnSpc>
            </a:pPr>
            <a:r>
              <a:rPr lang="en-US" sz="1400" b="1" kern="0" spc="120" dirty="0">
                <a:solidFill>
                  <a:srgbClr val="00C9FF"/>
                </a:solidFill>
                <a:latin typeface="DM Sans" pitchFamily="34" charset="0"/>
                <a:ea typeface="DM Sans" pitchFamily="34" charset="-122"/>
                <a:cs typeface="DM Sans" pitchFamily="34" charset="-120"/>
              </a:rPr>
              <a:t>OUR TEAM</a:t>
            </a:r>
            <a:endParaRPr lang="en-US" sz="1350" dirty="0"/>
          </a:p>
        </p:txBody>
      </p:sp>
      <p:sp>
        <p:nvSpPr>
          <p:cNvPr id="4" name="Text 1"/>
          <p:cNvSpPr/>
          <p:nvPr/>
        </p:nvSpPr>
        <p:spPr>
          <a:xfrm>
            <a:off x="1216577" y="2267890"/>
            <a:ext cx="2975670" cy="213345"/>
          </a:xfrm>
          <a:prstGeom prst="rect">
            <a:avLst/>
          </a:prstGeom>
          <a:noFill/>
          <a:ln/>
        </p:spPr>
        <p:txBody>
          <a:bodyPr wrap="square" lIns="0" tIns="0" rIns="0" bIns="0" rtlCol="0" anchor="t"/>
          <a:lstStyle/>
          <a:p>
            <a:pPr algn="l">
              <a:lnSpc>
                <a:spcPts val="1680"/>
              </a:lnSpc>
            </a:pPr>
            <a:r>
              <a:rPr lang="en-US" sz="1200" b="0" dirty="0">
                <a:solidFill>
                  <a:srgbClr val="0D0451"/>
                </a:solidFill>
                <a:latin typeface="DM Sans" pitchFamily="34" charset="0"/>
                <a:ea typeface="DM Sans" pitchFamily="34" charset="-122"/>
                <a:cs typeface="DM Sans" pitchFamily="34" charset="-120"/>
              </a:rPr>
              <a:t>Aaron Gotlaseth</a:t>
            </a:r>
            <a:endParaRPr lang="en-US" sz="1200" dirty="0"/>
          </a:p>
        </p:txBody>
      </p:sp>
      <p:sp>
        <p:nvSpPr>
          <p:cNvPr id="5" name="Text 2"/>
          <p:cNvSpPr/>
          <p:nvPr/>
        </p:nvSpPr>
        <p:spPr>
          <a:xfrm>
            <a:off x="1105428" y="2609294"/>
            <a:ext cx="2083667" cy="1143000"/>
          </a:xfrm>
          <a:prstGeom prst="rect">
            <a:avLst/>
          </a:prstGeom>
          <a:noFill/>
          <a:ln/>
        </p:spPr>
        <p:txBody>
          <a:bodyPr wrap="square" lIns="0" tIns="0" rIns="0" bIns="0" rtlCol="0" anchor="t"/>
          <a:lstStyle/>
          <a:p>
            <a:pPr algn="l">
              <a:lnSpc>
                <a:spcPts val="1800"/>
              </a:lnSpc>
            </a:pPr>
            <a:r>
              <a:rPr lang="en-US" sz="1200" b="1" kern="0" spc="180" dirty="0">
                <a:solidFill>
                  <a:srgbClr val="0D0451"/>
                </a:solidFill>
                <a:latin typeface="DM Mono" pitchFamily="34" charset="0"/>
                <a:ea typeface="DM Mono" pitchFamily="34" charset="-122"/>
                <a:cs typeface="DM Mono" pitchFamily="34" charset="-120"/>
              </a:rPr>
              <a:t>CHIEF EXECUTIVE OFFICER</a:t>
            </a:r>
            <a:endParaRPr lang="en-US" sz="1200" dirty="0"/>
          </a:p>
          <a:p>
            <a:pPr algn="l">
              <a:lnSpc>
                <a:spcPts val="1800"/>
              </a:lnSpc>
            </a:pPr>
            <a:r>
              <a:rPr lang="en-US" sz="1200" b="1" kern="0" spc="180" dirty="0">
                <a:solidFill>
                  <a:srgbClr val="0D0451"/>
                </a:solidFill>
                <a:latin typeface="DM Mono" pitchFamily="34" charset="0"/>
                <a:ea typeface="DM Mono" pitchFamily="34" charset="-122"/>
                <a:cs typeface="DM Mono" pitchFamily="34" charset="-120"/>
              </a:rPr>
              <a:t>(TECH &amp; ENTERPRISE SALES)</a:t>
            </a:r>
            <a:endParaRPr lang="en-US" sz="1200" dirty="0"/>
          </a:p>
          <a:p>
            <a:pPr algn="l">
              <a:lnSpc>
                <a:spcPts val="1800"/>
              </a:lnSpc>
            </a:pPr>
            <a:endParaRPr lang="en-US" sz="1200" dirty="0"/>
          </a:p>
        </p:txBody>
      </p:sp>
      <p:pic>
        <p:nvPicPr>
          <p:cNvPr id="6" name="Image 0" descr="https://pitch-assets-ccb95893-de3f-4266-973c-20049231b248.s3.eu-west-1.amazonaws.com/8d1cd029-1ef8-4754-a280-12ac8c400065?pitch-bytes=636529&amp;pitch-content-type=image%2Fpng"/>
          <p:cNvPicPr>
            <a:picLocks noChangeAspect="1"/>
          </p:cNvPicPr>
          <p:nvPr/>
        </p:nvPicPr>
        <p:blipFill>
          <a:blip r:embed="rId3"/>
          <a:srcRect/>
          <a:stretch/>
        </p:blipFill>
        <p:spPr>
          <a:xfrm>
            <a:off x="1426489" y="1453452"/>
            <a:ext cx="720773" cy="720773"/>
          </a:xfrm>
          <a:prstGeom prst="ellipse">
            <a:avLst/>
          </a:prstGeom>
        </p:spPr>
      </p:pic>
      <p:pic>
        <p:nvPicPr>
          <p:cNvPr id="10" name="Image 2" descr="https://pitch-assets-ccb95893-de3f-4266-973c-20049231b248.s3.eu-west-1.amazonaws.com/4a77d850-6b9e-4412-a664-1446b9bccdd4?pitch-bytes=10166&amp;pitch-content-type=image%2Fpng"/>
          <p:cNvPicPr>
            <a:picLocks noChangeAspect="1"/>
          </p:cNvPicPr>
          <p:nvPr/>
        </p:nvPicPr>
        <p:blipFill>
          <a:blip r:embed="rId4"/>
          <a:srcRect/>
          <a:stretch/>
        </p:blipFill>
        <p:spPr>
          <a:xfrm>
            <a:off x="203661" y="4750085"/>
            <a:ext cx="1295665" cy="259282"/>
          </a:xfrm>
          <a:prstGeom prst="rect">
            <a:avLst/>
          </a:prstGeom>
        </p:spPr>
      </p:pic>
      <p:sp>
        <p:nvSpPr>
          <p:cNvPr id="11" name="Text 5"/>
          <p:cNvSpPr/>
          <p:nvPr/>
        </p:nvSpPr>
        <p:spPr>
          <a:xfrm>
            <a:off x="6563358" y="2284239"/>
            <a:ext cx="2975633" cy="213345"/>
          </a:xfrm>
          <a:prstGeom prst="rect">
            <a:avLst/>
          </a:prstGeom>
          <a:noFill/>
          <a:ln/>
        </p:spPr>
        <p:txBody>
          <a:bodyPr wrap="square" lIns="0" tIns="0" rIns="0" bIns="0" rtlCol="0" anchor="t"/>
          <a:lstStyle/>
          <a:p>
            <a:pPr algn="l">
              <a:lnSpc>
                <a:spcPts val="1680"/>
              </a:lnSpc>
            </a:pPr>
            <a:r>
              <a:rPr lang="en-US" sz="1200" b="0" dirty="0">
                <a:solidFill>
                  <a:srgbClr val="0D0451"/>
                </a:solidFill>
                <a:latin typeface="DM Sans" pitchFamily="34" charset="0"/>
                <a:ea typeface="DM Sans" pitchFamily="34" charset="-122"/>
                <a:cs typeface="DM Sans" pitchFamily="34" charset="-120"/>
              </a:rPr>
              <a:t>Sean Gilmour</a:t>
            </a:r>
            <a:endParaRPr lang="en-US" sz="1200" dirty="0"/>
          </a:p>
        </p:txBody>
      </p:sp>
      <p:sp>
        <p:nvSpPr>
          <p:cNvPr id="12" name="Text 6"/>
          <p:cNvSpPr/>
          <p:nvPr/>
        </p:nvSpPr>
        <p:spPr>
          <a:xfrm>
            <a:off x="6353425" y="2609294"/>
            <a:ext cx="2083892" cy="685800"/>
          </a:xfrm>
          <a:prstGeom prst="rect">
            <a:avLst/>
          </a:prstGeom>
          <a:noFill/>
          <a:ln/>
        </p:spPr>
        <p:txBody>
          <a:bodyPr wrap="square" lIns="0" tIns="0" rIns="0" bIns="0" rtlCol="0" anchor="t"/>
          <a:lstStyle/>
          <a:p>
            <a:pPr algn="l">
              <a:lnSpc>
                <a:spcPts val="1800"/>
              </a:lnSpc>
            </a:pPr>
            <a:r>
              <a:rPr lang="en-US" sz="1200" b="1" kern="0" spc="180" dirty="0">
                <a:solidFill>
                  <a:srgbClr val="0D0451"/>
                </a:solidFill>
                <a:latin typeface="DM Mono" pitchFamily="34" charset="0"/>
                <a:ea typeface="DM Mono" pitchFamily="34" charset="-122"/>
                <a:cs typeface="DM Mono" pitchFamily="34" charset="-120"/>
              </a:rPr>
              <a:t>CHIEF TECHNOLOGY OFFICER</a:t>
            </a:r>
            <a:endParaRPr lang="en-US" sz="1200" dirty="0"/>
          </a:p>
          <a:p>
            <a:pPr algn="l">
              <a:lnSpc>
                <a:spcPts val="1800"/>
              </a:lnSpc>
            </a:pPr>
            <a:r>
              <a:rPr lang="en-US" sz="1200" b="1" kern="0" spc="180" dirty="0">
                <a:solidFill>
                  <a:srgbClr val="0D0451"/>
                </a:solidFill>
                <a:latin typeface="DM Mono" pitchFamily="34" charset="0"/>
                <a:ea typeface="DM Mono" pitchFamily="34" charset="-122"/>
                <a:cs typeface="DM Mono" pitchFamily="34" charset="-120"/>
              </a:rPr>
              <a:t>(AI ENGINEERING)</a:t>
            </a:r>
            <a:endParaRPr lang="en-US" sz="1200" dirty="0"/>
          </a:p>
        </p:txBody>
      </p:sp>
      <p:pic>
        <p:nvPicPr>
          <p:cNvPr id="13" name="Image 3" descr="https://pitch-assets-ccb95893-de3f-4266-973c-20049231b248.s3.eu-west-1.amazonaws.com/9399658b-1404-4dcb-9130-f455d931493b?pitch-bytes=131479&amp;pitch-content-type=image%2Fpng"/>
          <p:cNvPicPr>
            <a:picLocks noChangeAspect="1"/>
          </p:cNvPicPr>
          <p:nvPr/>
        </p:nvPicPr>
        <p:blipFill>
          <a:blip r:embed="rId5"/>
          <a:srcRect t="16800" b="700"/>
          <a:stretch/>
        </p:blipFill>
        <p:spPr>
          <a:xfrm>
            <a:off x="6660793" y="1499202"/>
            <a:ext cx="720773" cy="720773"/>
          </a:xfrm>
          <a:prstGeom prst="ellipse">
            <a:avLst/>
          </a:prstGeom>
        </p:spPr>
      </p:pic>
      <p:sp>
        <p:nvSpPr>
          <p:cNvPr id="14" name="Text 7"/>
          <p:cNvSpPr/>
          <p:nvPr/>
        </p:nvSpPr>
        <p:spPr>
          <a:xfrm>
            <a:off x="3950929" y="2269651"/>
            <a:ext cx="2975595" cy="213345"/>
          </a:xfrm>
          <a:prstGeom prst="rect">
            <a:avLst/>
          </a:prstGeom>
          <a:noFill/>
          <a:ln/>
        </p:spPr>
        <p:txBody>
          <a:bodyPr wrap="square" lIns="0" tIns="0" rIns="0" bIns="0" rtlCol="0" anchor="t"/>
          <a:lstStyle/>
          <a:p>
            <a:pPr algn="l">
              <a:lnSpc>
                <a:spcPts val="1680"/>
              </a:lnSpc>
            </a:pPr>
            <a:r>
              <a:rPr lang="en-US" sz="1200" dirty="0">
                <a:solidFill>
                  <a:srgbClr val="0D0451"/>
                </a:solidFill>
                <a:latin typeface="DM Sans" pitchFamily="34" charset="0"/>
              </a:rPr>
              <a:t>James Smethurst</a:t>
            </a:r>
            <a:endParaRPr lang="en-US" sz="1200" dirty="0"/>
          </a:p>
        </p:txBody>
      </p:sp>
      <p:sp>
        <p:nvSpPr>
          <p:cNvPr id="15" name="Text 8"/>
          <p:cNvSpPr/>
          <p:nvPr/>
        </p:nvSpPr>
        <p:spPr>
          <a:xfrm>
            <a:off x="3854263" y="2646065"/>
            <a:ext cx="2083892" cy="685800"/>
          </a:xfrm>
          <a:prstGeom prst="rect">
            <a:avLst/>
          </a:prstGeom>
          <a:noFill/>
          <a:ln/>
        </p:spPr>
        <p:txBody>
          <a:bodyPr wrap="square" lIns="0" tIns="0" rIns="0" bIns="0" rtlCol="0" anchor="t"/>
          <a:lstStyle/>
          <a:p>
            <a:pPr algn="l">
              <a:lnSpc>
                <a:spcPts val="1800"/>
              </a:lnSpc>
            </a:pPr>
            <a:r>
              <a:rPr lang="en-US" sz="1200" b="1" kern="0" spc="180" dirty="0">
                <a:solidFill>
                  <a:srgbClr val="0D0451"/>
                </a:solidFill>
                <a:latin typeface="DM Mono" pitchFamily="34" charset="0"/>
                <a:ea typeface="DM Mono" pitchFamily="34" charset="-122"/>
                <a:cs typeface="DM Mono" pitchFamily="34" charset="-120"/>
              </a:rPr>
              <a:t>CHIEF OPERATING OFFICER</a:t>
            </a:r>
            <a:endParaRPr lang="en-US" sz="1200" dirty="0"/>
          </a:p>
          <a:p>
            <a:pPr algn="l">
              <a:lnSpc>
                <a:spcPts val="1800"/>
              </a:lnSpc>
            </a:pPr>
            <a:r>
              <a:rPr lang="en-US" sz="1200" b="1" kern="0" spc="180" dirty="0">
                <a:solidFill>
                  <a:srgbClr val="0D0451"/>
                </a:solidFill>
                <a:latin typeface="DM Mono" pitchFamily="34" charset="0"/>
              </a:rPr>
              <a:t>RECRUITMENT, AI ENTREPRENEUR</a:t>
            </a:r>
            <a:endParaRPr lang="en-US" sz="1200" dirty="0"/>
          </a:p>
        </p:txBody>
      </p:sp>
      <p:pic>
        <p:nvPicPr>
          <p:cNvPr id="16" name="Image 4"/>
          <p:cNvPicPr>
            <a:picLocks noChangeAspect="1"/>
          </p:cNvPicPr>
          <p:nvPr/>
        </p:nvPicPr>
        <p:blipFill>
          <a:blip r:embed="rId6"/>
          <a:srcRect/>
          <a:stretch/>
        </p:blipFill>
        <p:spPr>
          <a:xfrm>
            <a:off x="4211613" y="1431116"/>
            <a:ext cx="720773" cy="720773"/>
          </a:xfrm>
          <a:prstGeom prst="ellipse">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gradFill>
          <a:gsLst>
            <a:gs pos="0">
              <a:srgbClr val="92FE9D"/>
            </a:gs>
            <a:gs pos="100000">
              <a:srgbClr val="00C9FF"/>
            </a:gs>
          </a:gsLst>
          <a:lin ang="2700000"/>
        </a:gradFill>
        <a:effectLst/>
      </p:bgPr>
    </p:bg>
    <p:spTree>
      <p:nvGrpSpPr>
        <p:cNvPr id="1" name=""/>
        <p:cNvGrpSpPr/>
        <p:nvPr/>
      </p:nvGrpSpPr>
      <p:grpSpPr>
        <a:xfrm>
          <a:off x="0" y="0"/>
          <a:ext cx="0" cy="0"/>
          <a:chOff x="0" y="0"/>
          <a:chExt cx="0" cy="0"/>
        </a:xfrm>
      </p:grpSpPr>
      <p:sp>
        <p:nvSpPr>
          <p:cNvPr id="3" name="Text 0"/>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4" name="Text 1"/>
          <p:cNvSpPr/>
          <p:nvPr/>
        </p:nvSpPr>
        <p:spPr>
          <a:xfrm>
            <a:off x="2343303" y="1685890"/>
            <a:ext cx="3352393" cy="243656"/>
          </a:xfrm>
          <a:prstGeom prst="rect">
            <a:avLst/>
          </a:prstGeom>
          <a:noFill/>
          <a:ln/>
        </p:spPr>
        <p:txBody>
          <a:bodyPr wrap="none" lIns="0" tIns="0" rIns="0" bIns="0" rtlCol="0" anchor="t">
            <a:spAutoFit/>
          </a:bodyPr>
          <a:lstStyle/>
          <a:p>
            <a:pPr marL="190500" indent="-190500" algn="l">
              <a:lnSpc>
                <a:spcPts val="1920"/>
              </a:lnSpc>
              <a:buSzPct val="100000"/>
              <a:buChar char="•"/>
            </a:pPr>
            <a:r>
              <a:rPr lang="en-US" sz="1600" b="1" kern="0" spc="-12" dirty="0">
                <a:solidFill>
                  <a:srgbClr val="000000"/>
                </a:solidFill>
                <a:latin typeface="Inter" pitchFamily="34" charset="0"/>
                <a:ea typeface="Inter" pitchFamily="34" charset="-122"/>
                <a:cs typeface="Inter" pitchFamily="34" charset="-120"/>
              </a:rPr>
              <a:t>Performance improvement up to 30%</a:t>
            </a:r>
            <a:endParaRPr lang="en-US" sz="1600" dirty="0"/>
          </a:p>
        </p:txBody>
      </p:sp>
      <p:sp>
        <p:nvSpPr>
          <p:cNvPr id="5" name="Text 2"/>
          <p:cNvSpPr/>
          <p:nvPr/>
        </p:nvSpPr>
        <p:spPr>
          <a:xfrm>
            <a:off x="2343303" y="1067922"/>
            <a:ext cx="3874617" cy="467051"/>
          </a:xfrm>
          <a:prstGeom prst="rect">
            <a:avLst/>
          </a:prstGeom>
          <a:noFill/>
          <a:ln/>
        </p:spPr>
        <p:txBody>
          <a:bodyPr wrap="square" lIns="0" tIns="0" rIns="0" bIns="0" rtlCol="0" anchor="t">
            <a:spAutoFit/>
          </a:bodyPr>
          <a:lstStyle/>
          <a:p>
            <a:pPr marL="190500" indent="-190500" algn="l">
              <a:lnSpc>
                <a:spcPts val="1920"/>
              </a:lnSpc>
              <a:buSzPct val="100000"/>
              <a:buChar char="•"/>
            </a:pPr>
            <a:r>
              <a:rPr lang="en-US" sz="1600" b="1" kern="0" spc="-12" dirty="0">
                <a:solidFill>
                  <a:srgbClr val="000000"/>
                </a:solidFill>
                <a:latin typeface="Inter" pitchFamily="34" charset="0"/>
                <a:ea typeface="Inter" pitchFamily="34" charset="-122"/>
                <a:cs typeface="Inter" pitchFamily="34" charset="-120"/>
              </a:rPr>
              <a:t>93% Reduction in Cardiac Risk</a:t>
            </a:r>
            <a:endParaRPr lang="en-US" sz="1600" dirty="0"/>
          </a:p>
          <a:p>
            <a:pPr algn="l">
              <a:lnSpc>
                <a:spcPts val="1920"/>
              </a:lnSpc>
            </a:pPr>
            <a:r>
              <a:rPr lang="en-US" sz="1200" b="0" kern="0" spc="-12" dirty="0">
                <a:solidFill>
                  <a:srgbClr val="000000"/>
                </a:solidFill>
                <a:latin typeface="Inter" pitchFamily="34" charset="0"/>
                <a:ea typeface="Inter" pitchFamily="34" charset="-122"/>
                <a:cs typeface="Inter" pitchFamily="34" charset="-120"/>
              </a:rPr>
              <a:t>​</a:t>
            </a:r>
            <a:endParaRPr lang="en-US" sz="1200" dirty="0"/>
          </a:p>
        </p:txBody>
      </p:sp>
      <p:sp>
        <p:nvSpPr>
          <p:cNvPr id="6" name="Text 3"/>
          <p:cNvSpPr/>
          <p:nvPr/>
        </p:nvSpPr>
        <p:spPr>
          <a:xfrm>
            <a:off x="2343303" y="2330155"/>
            <a:ext cx="1952009" cy="467051"/>
          </a:xfrm>
          <a:prstGeom prst="rect">
            <a:avLst/>
          </a:prstGeom>
          <a:noFill/>
          <a:ln/>
        </p:spPr>
        <p:txBody>
          <a:bodyPr wrap="none" lIns="0" tIns="0" rIns="0" bIns="0" rtlCol="0" anchor="t">
            <a:spAutoFit/>
          </a:bodyPr>
          <a:lstStyle/>
          <a:p>
            <a:pPr marL="190500" indent="-190500" algn="l">
              <a:lnSpc>
                <a:spcPts val="1920"/>
              </a:lnSpc>
              <a:buSzPct val="100000"/>
              <a:buChar char="•"/>
            </a:pPr>
            <a:r>
              <a:rPr lang="en-US" sz="1600" b="1" kern="0" spc="-12" dirty="0">
                <a:solidFill>
                  <a:srgbClr val="000000"/>
                </a:solidFill>
                <a:latin typeface="Inter" pitchFamily="34" charset="0"/>
                <a:ea typeface="Inter" pitchFamily="34" charset="-122"/>
                <a:cs typeface="Inter" pitchFamily="34" charset="-120"/>
              </a:rPr>
              <a:t>$550m Market Share</a:t>
            </a:r>
            <a:endParaRPr lang="en-US" sz="1600" dirty="0"/>
          </a:p>
          <a:p>
            <a:pPr algn="l">
              <a:lnSpc>
                <a:spcPts val="1920"/>
              </a:lnSpc>
            </a:pPr>
            <a:r>
              <a:rPr lang="en-US" sz="1200" b="1" kern="0" spc="-12" dirty="0">
                <a:solidFill>
                  <a:srgbClr val="545465"/>
                </a:solidFill>
                <a:latin typeface="Inter" pitchFamily="34" charset="0"/>
                <a:ea typeface="Inter" pitchFamily="34" charset="-122"/>
                <a:cs typeface="Inter" pitchFamily="34" charset="-120"/>
              </a:rPr>
              <a:t>​</a:t>
            </a:r>
            <a:endParaRPr lang="en-US" sz="1200" dirty="0"/>
          </a:p>
        </p:txBody>
      </p:sp>
      <p:sp>
        <p:nvSpPr>
          <p:cNvPr id="7" name="Text 4"/>
          <p:cNvSpPr/>
          <p:nvPr/>
        </p:nvSpPr>
        <p:spPr>
          <a:xfrm>
            <a:off x="2343303" y="2967846"/>
            <a:ext cx="4512326" cy="467051"/>
          </a:xfrm>
          <a:prstGeom prst="rect">
            <a:avLst/>
          </a:prstGeom>
          <a:noFill/>
          <a:ln/>
        </p:spPr>
        <p:txBody>
          <a:bodyPr wrap="none" lIns="0" tIns="0" rIns="0" bIns="0" rtlCol="0" anchor="t">
            <a:spAutoFit/>
          </a:bodyPr>
          <a:lstStyle/>
          <a:p>
            <a:pPr marL="190500" indent="-190500" algn="l">
              <a:lnSpc>
                <a:spcPts val="1920"/>
              </a:lnSpc>
              <a:buSzPct val="100000"/>
              <a:buChar char="•"/>
            </a:pPr>
            <a:r>
              <a:rPr lang="en-US" sz="1600" b="1" kern="0" spc="-12" dirty="0">
                <a:solidFill>
                  <a:srgbClr val="000000"/>
                </a:solidFill>
                <a:latin typeface="Inter" pitchFamily="34" charset="0"/>
                <a:ea typeface="Inter" pitchFamily="34" charset="-122"/>
                <a:cs typeface="Inter" pitchFamily="34" charset="-120"/>
              </a:rPr>
              <a:t>Validated Technology with Medical-Grade Accuracy</a:t>
            </a:r>
            <a:endParaRPr lang="en-US" sz="1600" dirty="0"/>
          </a:p>
          <a:p>
            <a:pPr algn="l">
              <a:lnSpc>
                <a:spcPts val="1920"/>
              </a:lnSpc>
            </a:pPr>
            <a:r>
              <a:rPr lang="en-US" sz="1200" b="1" kern="0" spc="-12" dirty="0">
                <a:solidFill>
                  <a:srgbClr val="545465"/>
                </a:solidFill>
                <a:latin typeface="Inter" pitchFamily="34" charset="0"/>
                <a:ea typeface="Inter" pitchFamily="34" charset="-122"/>
                <a:cs typeface="Inter" pitchFamily="34" charset="-120"/>
              </a:rPr>
              <a:t>​</a:t>
            </a:r>
            <a:endParaRPr lang="en-US" sz="1200" dirty="0"/>
          </a:p>
        </p:txBody>
      </p:sp>
      <p:sp>
        <p:nvSpPr>
          <p:cNvPr id="8" name="Text 5"/>
          <p:cNvSpPr/>
          <p:nvPr/>
        </p:nvSpPr>
        <p:spPr>
          <a:xfrm>
            <a:off x="2343303" y="3605536"/>
            <a:ext cx="4669612" cy="467051"/>
          </a:xfrm>
          <a:prstGeom prst="rect">
            <a:avLst/>
          </a:prstGeom>
          <a:noFill/>
          <a:ln/>
        </p:spPr>
        <p:txBody>
          <a:bodyPr wrap="none" lIns="0" tIns="0" rIns="0" bIns="0" rtlCol="0" anchor="t">
            <a:spAutoFit/>
          </a:bodyPr>
          <a:lstStyle/>
          <a:p>
            <a:pPr marL="190500" indent="-190500" algn="l">
              <a:lnSpc>
                <a:spcPts val="1920"/>
              </a:lnSpc>
              <a:buSzPct val="100000"/>
              <a:buChar char="•"/>
            </a:pPr>
            <a:r>
              <a:rPr lang="en-US" sz="1600" b="1" kern="0" spc="-12" dirty="0">
                <a:solidFill>
                  <a:srgbClr val="000000"/>
                </a:solidFill>
                <a:latin typeface="Inter" pitchFamily="34" charset="0"/>
                <a:ea typeface="Inter" pitchFamily="34" charset="-122"/>
                <a:cs typeface="Inter" pitchFamily="34" charset="-120"/>
              </a:rPr>
              <a:t>Experienced, Visionary Team and Strong Partnerships</a:t>
            </a:r>
            <a:endParaRPr lang="en-US" sz="1600" dirty="0"/>
          </a:p>
          <a:p>
            <a:pPr algn="l">
              <a:lnSpc>
                <a:spcPts val="1920"/>
              </a:lnSpc>
            </a:pPr>
            <a:r>
              <a:rPr lang="en-US" sz="1200" b="1" kern="0" spc="-12" dirty="0">
                <a:solidFill>
                  <a:srgbClr val="545465"/>
                </a:solidFill>
                <a:latin typeface="Inter" pitchFamily="34" charset="0"/>
                <a:ea typeface="Inter" pitchFamily="34" charset="-122"/>
                <a:cs typeface="Inter" pitchFamily="34" charset="-120"/>
              </a:rPr>
              <a:t>​</a:t>
            </a:r>
            <a:endParaRPr lang="en-US" sz="12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a:gsLst>
            <a:gs pos="0">
              <a:srgbClr val="92FE9D"/>
            </a:gs>
            <a:gs pos="100000">
              <a:srgbClr val="00C9FF"/>
            </a:gs>
          </a:gsLst>
          <a:lin ang="2700000"/>
        </a:gradFill>
        <a:effectLst/>
      </p:bgPr>
    </p:bg>
    <p:spTree>
      <p:nvGrpSpPr>
        <p:cNvPr id="1" name=""/>
        <p:cNvGrpSpPr/>
        <p:nvPr/>
      </p:nvGrpSpPr>
      <p:grpSpPr>
        <a:xfrm>
          <a:off x="0" y="0"/>
          <a:ext cx="0" cy="0"/>
          <a:chOff x="0" y="0"/>
          <a:chExt cx="0" cy="0"/>
        </a:xfrm>
      </p:grpSpPr>
      <p:sp>
        <p:nvSpPr>
          <p:cNvPr id="3" name="Text 0"/>
          <p:cNvSpPr/>
          <p:nvPr/>
        </p:nvSpPr>
        <p:spPr>
          <a:xfrm>
            <a:off x="5048668" y="476250"/>
            <a:ext cx="3619426" cy="142875"/>
          </a:xfrm>
          <a:prstGeom prst="rect">
            <a:avLst/>
          </a:prstGeom>
          <a:noFill/>
          <a:ln/>
        </p:spPr>
        <p:txBody>
          <a:bodyPr wrap="square" lIns="0" tIns="0" rIns="0" bIns="0" rtlCol="0" anchor="t"/>
          <a:lstStyle/>
          <a:p>
            <a:pPr algn="r">
              <a:lnSpc>
                <a:spcPts val="1125"/>
              </a:lnSpc>
            </a:pPr>
            <a:r>
              <a:rPr lang="en-US" sz="800" b="1" kern="0" spc="180" dirty="0">
                <a:solidFill>
                  <a:srgbClr val="0D0451"/>
                </a:solidFill>
                <a:latin typeface="DM Mono" pitchFamily="34" charset="0"/>
                <a:ea typeface="DM Mono" pitchFamily="34" charset="-122"/>
                <a:cs typeface="DM Mono" pitchFamily="34" charset="-120"/>
              </a:rPr>
              <a:t>CONFIDENTIAL</a:t>
            </a:r>
            <a:endParaRPr lang="en-US" sz="750" dirty="0"/>
          </a:p>
        </p:txBody>
      </p:sp>
      <p:sp>
        <p:nvSpPr>
          <p:cNvPr id="4" name="Text 1"/>
          <p:cNvSpPr/>
          <p:nvPr/>
        </p:nvSpPr>
        <p:spPr>
          <a:xfrm>
            <a:off x="2435149" y="2852266"/>
            <a:ext cx="5905351" cy="228600"/>
          </a:xfrm>
          <a:prstGeom prst="rect">
            <a:avLst/>
          </a:prstGeom>
          <a:noFill/>
          <a:ln/>
        </p:spPr>
        <p:txBody>
          <a:bodyPr wrap="square" lIns="0" tIns="0" rIns="0" bIns="0" rtlCol="0" anchor="b"/>
          <a:lstStyle/>
          <a:p>
            <a:pPr algn="l">
              <a:lnSpc>
                <a:spcPts val="1800"/>
              </a:lnSpc>
            </a:pPr>
            <a:r>
              <a:rPr lang="en-US" sz="1800" b="1" kern="0" spc="-24" dirty="0">
                <a:solidFill>
                  <a:srgbClr val="0D0451"/>
                </a:solidFill>
                <a:latin typeface="DM Sans" pitchFamily="34" charset="0"/>
                <a:ea typeface="DM Sans" pitchFamily="34" charset="-122"/>
                <a:cs typeface="DM Sans" pitchFamily="34" charset="-120"/>
              </a:rPr>
              <a:t>AARON GOTLASETH - CEO &amp; FOUNDER</a:t>
            </a:r>
            <a:endParaRPr lang="en-US" sz="1800" dirty="0"/>
          </a:p>
        </p:txBody>
      </p:sp>
      <p:pic>
        <p:nvPicPr>
          <p:cNvPr id="5"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502884" y="1742816"/>
            <a:ext cx="3617844" cy="723985"/>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ECF4F9"/>
        </a:solidFill>
        <a:effectLst/>
      </p:bgPr>
    </p:bg>
    <p:spTree>
      <p:nvGrpSpPr>
        <p:cNvPr id="1" name=""/>
        <p:cNvGrpSpPr/>
        <p:nvPr/>
      </p:nvGrpSpPr>
      <p:grpSpPr>
        <a:xfrm>
          <a:off x="0" y="0"/>
          <a:ext cx="0" cy="0"/>
          <a:chOff x="0" y="0"/>
          <a:chExt cx="0" cy="0"/>
        </a:xfrm>
      </p:grpSpPr>
      <p:sp>
        <p:nvSpPr>
          <p:cNvPr id="3" name="Text 0"/>
          <p:cNvSpPr/>
          <p:nvPr/>
        </p:nvSpPr>
        <p:spPr>
          <a:xfrm>
            <a:off x="6095928" y="0"/>
            <a:ext cx="3048072" cy="5143500"/>
          </a:xfrm>
          <a:prstGeom prst="roundRect">
            <a:avLst>
              <a:gd name="adj" fmla="val -29999"/>
            </a:avLst>
          </a:prstGeom>
          <a:gradFill>
            <a:gsLst>
              <a:gs pos="0">
                <a:srgbClr val="92FE9D"/>
              </a:gs>
              <a:gs pos="100000">
                <a:srgbClr val="00C9FF"/>
              </a:gs>
            </a:gsLst>
            <a:lin ang="2700000"/>
          </a:gradFill>
          <a:ln/>
        </p:spPr>
        <p:txBody>
          <a:bodyPr wrap="square" lIns="169337" tIns="607219" rIns="169337" bIns="607219" rtlCol="0" anchor="ctr"/>
          <a:lstStyle/>
          <a:p>
            <a:pPr algn="ctr">
              <a:lnSpc>
                <a:spcPts val="1680"/>
              </a:lnSpc>
            </a:pPr>
            <a:endParaRPr lang="en-US" sz="1200" dirty="0"/>
          </a:p>
        </p:txBody>
      </p:sp>
      <p:sp>
        <p:nvSpPr>
          <p:cNvPr id="4" name="Text 1"/>
          <p:cNvSpPr/>
          <p:nvPr/>
        </p:nvSpPr>
        <p:spPr>
          <a:xfrm>
            <a:off x="6636471" y="477262"/>
            <a:ext cx="1966913" cy="4191000"/>
          </a:xfrm>
          <a:prstGeom prst="roundRect">
            <a:avLst>
              <a:gd name="adj" fmla="val 9900"/>
            </a:avLst>
          </a:prstGeom>
          <a:solidFill>
            <a:srgbClr val="FFFFFF"/>
          </a:solidFill>
          <a:ln/>
        </p:spPr>
        <p:txBody>
          <a:bodyPr wrap="square" lIns="109273" tIns="494771" rIns="109273" bIns="494771" rtlCol="0" anchor="ctr"/>
          <a:lstStyle/>
          <a:p>
            <a:pPr algn="ctr">
              <a:lnSpc>
                <a:spcPts val="1680"/>
              </a:lnSpc>
            </a:pPr>
            <a:endParaRPr lang="en-US" sz="1200" dirty="0"/>
          </a:p>
        </p:txBody>
      </p:sp>
      <p:sp>
        <p:nvSpPr>
          <p:cNvPr id="5" name="Text 2"/>
          <p:cNvSpPr/>
          <p:nvPr/>
        </p:nvSpPr>
        <p:spPr>
          <a:xfrm>
            <a:off x="1389414" y="844722"/>
            <a:ext cx="5143500" cy="381000"/>
          </a:xfrm>
          <a:prstGeom prst="rect">
            <a:avLst/>
          </a:prstGeom>
          <a:noFill/>
          <a:ln/>
        </p:spPr>
        <p:txBody>
          <a:bodyPr wrap="square" lIns="0" tIns="0" rIns="0" bIns="0" rtlCol="0" anchor="b"/>
          <a:lstStyle/>
          <a:p>
            <a:pPr algn="l">
              <a:lnSpc>
                <a:spcPts val="3000"/>
              </a:lnSpc>
            </a:pPr>
            <a:r>
              <a:rPr lang="en-US" sz="2400" b="1" kern="0" spc="120" dirty="0">
                <a:solidFill>
                  <a:srgbClr val="00C9FF"/>
                </a:solidFill>
                <a:latin typeface="DM Sans" pitchFamily="34" charset="0"/>
                <a:ea typeface="DM Sans" pitchFamily="34" charset="-122"/>
                <a:cs typeface="DM Sans" pitchFamily="34" charset="-120"/>
              </a:rPr>
              <a:t>OUR MISSION</a:t>
            </a:r>
            <a:endParaRPr lang="en-US" sz="2400" dirty="0"/>
          </a:p>
        </p:txBody>
      </p:sp>
      <p:pic>
        <p:nvPicPr>
          <p:cNvPr id="6" name="Image 0" descr="https://pitch-assets-ccb95893-de3f-4266-973c-20049231b248.s3.eu-west-1.amazonaws.com/0b185f77-23bf-4d95-b1af-dafe37d41590?pitch-bytes=2321113&amp;pitch-content-type=image%2Fpng"/>
          <p:cNvPicPr>
            <a:picLocks noChangeAspect="1"/>
          </p:cNvPicPr>
          <p:nvPr/>
        </p:nvPicPr>
        <p:blipFill>
          <a:blip r:embed="rId3"/>
          <a:srcRect t="868" b="868"/>
          <a:stretch/>
        </p:blipFill>
        <p:spPr>
          <a:xfrm>
            <a:off x="6536638" y="386795"/>
            <a:ext cx="2604963" cy="4855214"/>
          </a:xfrm>
          <a:prstGeom prst="rect">
            <a:avLst/>
          </a:prstGeom>
        </p:spPr>
      </p:pic>
      <p:pic>
        <p:nvPicPr>
          <p:cNvPr id="7" name="Image 1" descr="https://pitch-assets-ccb95893-de3f-4266-973c-20049231b248.s3.eu-west-1.amazonaws.com/4a77d850-6b9e-4412-a664-1446b9bccdd4?pitch-bytes=10166&amp;pitch-content-type=image%2Fpng"/>
          <p:cNvPicPr>
            <a:picLocks noChangeAspect="1"/>
          </p:cNvPicPr>
          <p:nvPr/>
        </p:nvPicPr>
        <p:blipFill>
          <a:blip r:embed="rId4"/>
          <a:srcRect/>
          <a:stretch/>
        </p:blipFill>
        <p:spPr>
          <a:xfrm>
            <a:off x="242534" y="143615"/>
            <a:ext cx="1295665" cy="259282"/>
          </a:xfrm>
          <a:prstGeom prst="rect">
            <a:avLst/>
          </a:prstGeom>
        </p:spPr>
      </p:pic>
      <p:sp>
        <p:nvSpPr>
          <p:cNvPr id="8" name="Text 3"/>
          <p:cNvSpPr/>
          <p:nvPr/>
        </p:nvSpPr>
        <p:spPr>
          <a:xfrm>
            <a:off x="-2580189" y="4868917"/>
            <a:ext cx="3619426" cy="142875"/>
          </a:xfrm>
          <a:prstGeom prst="rect">
            <a:avLst/>
          </a:prstGeom>
          <a:noFill/>
          <a:ln/>
        </p:spPr>
        <p:txBody>
          <a:bodyPr wrap="square" lIns="0" tIns="0" rIns="0" bIns="0" rtlCol="0" anchor="t"/>
          <a:lstStyle/>
          <a:p>
            <a:pPr algn="r">
              <a:lnSpc>
                <a:spcPts val="1125"/>
              </a:lnSpc>
            </a:pPr>
            <a:r>
              <a:rPr lang="en-US" sz="800" b="1" kern="0" spc="180" dirty="0">
                <a:solidFill>
                  <a:srgbClr val="0D0451"/>
                </a:solidFill>
                <a:latin typeface="DM Mono" pitchFamily="34" charset="0"/>
                <a:ea typeface="DM Mono" pitchFamily="34" charset="-122"/>
                <a:cs typeface="DM Mono" pitchFamily="34" charset="-120"/>
              </a:rPr>
              <a:t>CONFIDENTIAL</a:t>
            </a:r>
            <a:endParaRPr lang="en-US" sz="750" dirty="0"/>
          </a:p>
        </p:txBody>
      </p:sp>
      <p:sp>
        <p:nvSpPr>
          <p:cNvPr id="9" name="Text 4"/>
          <p:cNvSpPr/>
          <p:nvPr/>
        </p:nvSpPr>
        <p:spPr>
          <a:xfrm>
            <a:off x="1933994" y="1603572"/>
            <a:ext cx="1119857" cy="365745"/>
          </a:xfrm>
          <a:prstGeom prst="rect">
            <a:avLst/>
          </a:prstGeom>
          <a:noFill/>
          <a:ln/>
        </p:spPr>
        <p:txBody>
          <a:bodyPr wrap="none" lIns="0" tIns="0" rIns="0" bIns="0" rtlCol="0" anchor="t">
            <a:spAutoFit/>
          </a:bodyPr>
          <a:lstStyle/>
          <a:p>
            <a:pPr algn="l">
              <a:lnSpc>
                <a:spcPts val="2880"/>
              </a:lnSpc>
            </a:pPr>
            <a:r>
              <a:rPr lang="en-US" sz="2400" b="1" kern="0" spc="-12" dirty="0">
                <a:solidFill>
                  <a:srgbClr val="0D0451"/>
                </a:solidFill>
                <a:latin typeface="DM Sans" pitchFamily="34" charset="0"/>
                <a:ea typeface="DM Sans" pitchFamily="34" charset="-122"/>
                <a:cs typeface="DM Sans" pitchFamily="34" charset="-120"/>
              </a:rPr>
              <a:t>Provide:</a:t>
            </a:r>
            <a:endParaRPr lang="en-US" sz="2400" dirty="0"/>
          </a:p>
        </p:txBody>
      </p:sp>
      <p:sp>
        <p:nvSpPr>
          <p:cNvPr id="10" name="Text 5"/>
          <p:cNvSpPr/>
          <p:nvPr/>
        </p:nvSpPr>
        <p:spPr>
          <a:xfrm>
            <a:off x="1205122" y="2411962"/>
            <a:ext cx="2228366" cy="320018"/>
          </a:xfrm>
          <a:prstGeom prst="rect">
            <a:avLst/>
          </a:prstGeom>
          <a:noFill/>
          <a:ln/>
        </p:spPr>
        <p:txBody>
          <a:bodyPr wrap="none" lIns="0" tIns="0" rIns="0" bIns="0" rtlCol="0" anchor="t">
            <a:spAutoFit/>
          </a:bodyPr>
          <a:lstStyle/>
          <a:p>
            <a:pPr marL="190500" indent="-190500" algn="l">
              <a:lnSpc>
                <a:spcPts val="2520"/>
              </a:lnSpc>
              <a:buSzPct val="100000"/>
              <a:buChar char="•"/>
            </a:pPr>
            <a:r>
              <a:rPr lang="en-US" sz="1800" b="0" dirty="0">
                <a:solidFill>
                  <a:srgbClr val="0D0451"/>
                </a:solidFill>
                <a:latin typeface="DM Sans" pitchFamily="34" charset="0"/>
                <a:ea typeface="DM Sans" pitchFamily="34" charset="-122"/>
                <a:cs typeface="DM Sans" pitchFamily="34" charset="-120"/>
              </a:rPr>
              <a:t>Real-time insights</a:t>
            </a:r>
            <a:endParaRPr lang="en-US" sz="1800" dirty="0"/>
          </a:p>
        </p:txBody>
      </p:sp>
      <p:sp>
        <p:nvSpPr>
          <p:cNvPr id="11" name="Text 6"/>
          <p:cNvSpPr/>
          <p:nvPr/>
        </p:nvSpPr>
        <p:spPr>
          <a:xfrm>
            <a:off x="1205122" y="3011540"/>
            <a:ext cx="4092848" cy="320018"/>
          </a:xfrm>
          <a:prstGeom prst="rect">
            <a:avLst/>
          </a:prstGeom>
          <a:noFill/>
          <a:ln/>
        </p:spPr>
        <p:txBody>
          <a:bodyPr wrap="none" lIns="0" tIns="0" rIns="0" bIns="0" rtlCol="0" anchor="t">
            <a:spAutoFit/>
          </a:bodyPr>
          <a:lstStyle/>
          <a:p>
            <a:pPr marL="190500" indent="-190500" algn="l">
              <a:lnSpc>
                <a:spcPts val="2520"/>
              </a:lnSpc>
              <a:buSzPct val="100000"/>
              <a:buChar char="•"/>
            </a:pPr>
            <a:r>
              <a:rPr lang="en-US" sz="1800" b="0" dirty="0">
                <a:solidFill>
                  <a:srgbClr val="0D0451"/>
                </a:solidFill>
                <a:latin typeface="DM Sans" pitchFamily="34" charset="0"/>
                <a:ea typeface="DM Sans" pitchFamily="34" charset="-122"/>
                <a:cs typeface="DM Sans" pitchFamily="34" charset="-120"/>
              </a:rPr>
              <a:t>Proactive heart health management</a:t>
            </a:r>
            <a:endParaRPr lang="en-US" sz="1800" dirty="0"/>
          </a:p>
        </p:txBody>
      </p:sp>
      <p:sp>
        <p:nvSpPr>
          <p:cNvPr id="12" name="Text 7"/>
          <p:cNvSpPr/>
          <p:nvPr/>
        </p:nvSpPr>
        <p:spPr>
          <a:xfrm>
            <a:off x="1205122" y="3558150"/>
            <a:ext cx="2239789" cy="640035"/>
          </a:xfrm>
          <a:prstGeom prst="rect">
            <a:avLst/>
          </a:prstGeom>
          <a:noFill/>
          <a:ln/>
        </p:spPr>
        <p:txBody>
          <a:bodyPr wrap="none" lIns="0" tIns="0" rIns="0" bIns="0" rtlCol="0" anchor="t">
            <a:spAutoFit/>
          </a:bodyPr>
          <a:lstStyle/>
          <a:p>
            <a:pPr marL="190500" indent="-190500" algn="l">
              <a:lnSpc>
                <a:spcPts val="2520"/>
              </a:lnSpc>
              <a:buSzPct val="100000"/>
              <a:buChar char="•"/>
            </a:pPr>
            <a:r>
              <a:rPr lang="en-US" sz="1800" b="0" dirty="0">
                <a:solidFill>
                  <a:srgbClr val="0D0451"/>
                </a:solidFill>
                <a:latin typeface="DM Sans" pitchFamily="34" charset="0"/>
                <a:ea typeface="DM Sans" pitchFamily="34" charset="-122"/>
                <a:cs typeface="DM Sans" pitchFamily="34" charset="-120"/>
              </a:rPr>
              <a:t>Peak performance</a:t>
            </a:r>
            <a:endParaRPr lang="en-US" sz="1800" dirty="0"/>
          </a:p>
          <a:p>
            <a:pPr algn="l">
              <a:lnSpc>
                <a:spcPts val="2520"/>
              </a:lnSpc>
            </a:pPr>
            <a:endParaRPr lang="en-US" sz="18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a:gsLst>
            <a:gs pos="0">
              <a:srgbClr val="92FE9D"/>
            </a:gs>
            <a:gs pos="100000">
              <a:srgbClr val="00C9FF"/>
            </a:gs>
          </a:gsLst>
          <a:lin ang="2700000"/>
        </a:gradFill>
        <a:effectLst/>
      </p:bgPr>
    </p:bg>
    <p:spTree>
      <p:nvGrpSpPr>
        <p:cNvPr id="1" name=""/>
        <p:cNvGrpSpPr/>
        <p:nvPr/>
      </p:nvGrpSpPr>
      <p:grpSpPr>
        <a:xfrm>
          <a:off x="0" y="0"/>
          <a:ext cx="0" cy="0"/>
          <a:chOff x="0" y="0"/>
          <a:chExt cx="0" cy="0"/>
        </a:xfrm>
      </p:grpSpPr>
      <p:sp>
        <p:nvSpPr>
          <p:cNvPr id="3" name="Text 0"/>
          <p:cNvSpPr/>
          <p:nvPr/>
        </p:nvSpPr>
        <p:spPr>
          <a:xfrm>
            <a:off x="3481495" y="811020"/>
            <a:ext cx="2687352" cy="304800"/>
          </a:xfrm>
          <a:prstGeom prst="rect">
            <a:avLst/>
          </a:prstGeom>
          <a:noFill/>
          <a:ln/>
        </p:spPr>
        <p:txBody>
          <a:bodyPr wrap="square" lIns="0" tIns="0" rIns="0" bIns="0" rtlCol="0" anchor="b"/>
          <a:lstStyle/>
          <a:p>
            <a:pPr algn="l">
              <a:lnSpc>
                <a:spcPts val="2400"/>
              </a:lnSpc>
            </a:pPr>
            <a:r>
              <a:rPr lang="en-US" sz="2400" b="1" kern="0" spc="-24" dirty="0">
                <a:solidFill>
                  <a:srgbClr val="0D0451"/>
                </a:solidFill>
                <a:latin typeface="DM Sans" pitchFamily="34" charset="0"/>
                <a:ea typeface="DM Sans" pitchFamily="34" charset="-122"/>
                <a:cs typeface="DM Sans" pitchFamily="34" charset="-120"/>
              </a:rPr>
              <a:t>WHAT WE ARE</a:t>
            </a:r>
            <a:endParaRPr lang="en-US" sz="2400" dirty="0"/>
          </a:p>
        </p:txBody>
      </p:sp>
      <p:sp>
        <p:nvSpPr>
          <p:cNvPr id="4" name="Text 1"/>
          <p:cNvSpPr/>
          <p:nvPr/>
        </p:nvSpPr>
        <p:spPr>
          <a:xfrm>
            <a:off x="2643429" y="1399488"/>
            <a:ext cx="3675385" cy="365745"/>
          </a:xfrm>
          <a:prstGeom prst="rect">
            <a:avLst/>
          </a:prstGeom>
          <a:noFill/>
          <a:ln/>
        </p:spPr>
        <p:txBody>
          <a:bodyPr wrap="square" lIns="0" tIns="0" rIns="0" bIns="0" rtlCol="0" anchor="t"/>
          <a:lstStyle/>
          <a:p>
            <a:pPr marL="190500" indent="-190500" algn="l">
              <a:lnSpc>
                <a:spcPts val="2880"/>
              </a:lnSpc>
              <a:buSzPct val="100000"/>
              <a:buChar char="•"/>
            </a:pPr>
            <a:r>
              <a:rPr lang="en-US" sz="2400" b="1" kern="0" spc="-12" dirty="0">
                <a:solidFill>
                  <a:srgbClr val="0D0451"/>
                </a:solidFill>
                <a:latin typeface="DM Sans" pitchFamily="34" charset="0"/>
                <a:ea typeface="DM Sans" pitchFamily="34" charset="-122"/>
                <a:cs typeface="DM Sans" pitchFamily="34" charset="-120"/>
              </a:rPr>
              <a:t>AI Software company</a:t>
            </a:r>
            <a:endParaRPr lang="en-US" sz="2400" dirty="0"/>
          </a:p>
        </p:txBody>
      </p:sp>
      <p:sp>
        <p:nvSpPr>
          <p:cNvPr id="5" name="Text 2"/>
          <p:cNvSpPr/>
          <p:nvPr/>
        </p:nvSpPr>
        <p:spPr>
          <a:xfrm>
            <a:off x="2643429" y="1924275"/>
            <a:ext cx="3675385" cy="365745"/>
          </a:xfrm>
          <a:prstGeom prst="rect">
            <a:avLst/>
          </a:prstGeom>
          <a:noFill/>
          <a:ln/>
        </p:spPr>
        <p:txBody>
          <a:bodyPr wrap="square" lIns="0" tIns="0" rIns="0" bIns="0" rtlCol="0" anchor="t"/>
          <a:lstStyle/>
          <a:p>
            <a:pPr marL="190500" indent="-190500" algn="l">
              <a:lnSpc>
                <a:spcPts val="2880"/>
              </a:lnSpc>
              <a:buSzPct val="100000"/>
              <a:buChar char="•"/>
            </a:pPr>
            <a:r>
              <a:rPr lang="en-US" sz="2400" b="1" kern="0" spc="-12" dirty="0">
                <a:solidFill>
                  <a:srgbClr val="0D0451"/>
                </a:solidFill>
                <a:latin typeface="DM Sans" pitchFamily="34" charset="0"/>
                <a:ea typeface="DM Sans" pitchFamily="34" charset="-122"/>
                <a:cs typeface="DM Sans" pitchFamily="34" charset="-120"/>
              </a:rPr>
              <a:t>Heart health analytics</a:t>
            </a:r>
            <a:endParaRPr lang="en-US" sz="2400" dirty="0"/>
          </a:p>
        </p:txBody>
      </p:sp>
      <p:sp>
        <p:nvSpPr>
          <p:cNvPr id="6" name="Text 3"/>
          <p:cNvSpPr/>
          <p:nvPr/>
        </p:nvSpPr>
        <p:spPr>
          <a:xfrm>
            <a:off x="3481495" y="2797940"/>
            <a:ext cx="2687352" cy="609600"/>
          </a:xfrm>
          <a:prstGeom prst="rect">
            <a:avLst/>
          </a:prstGeom>
          <a:noFill/>
          <a:ln/>
        </p:spPr>
        <p:txBody>
          <a:bodyPr wrap="square" lIns="0" tIns="0" rIns="0" bIns="0" rtlCol="0" anchor="b"/>
          <a:lstStyle/>
          <a:p>
            <a:pPr algn="l">
              <a:lnSpc>
                <a:spcPts val="2400"/>
              </a:lnSpc>
            </a:pPr>
            <a:r>
              <a:rPr lang="en-US" sz="2400" b="1" kern="0" spc="-24" dirty="0">
                <a:solidFill>
                  <a:srgbClr val="0D0451"/>
                </a:solidFill>
                <a:latin typeface="DM Sans" pitchFamily="34" charset="0"/>
                <a:ea typeface="DM Sans" pitchFamily="34" charset="-122"/>
                <a:cs typeface="DM Sans" pitchFamily="34" charset="-120"/>
              </a:rPr>
              <a:t>WHAT WE ARE NOT</a:t>
            </a:r>
            <a:endParaRPr lang="en-US" sz="2400" dirty="0"/>
          </a:p>
        </p:txBody>
      </p:sp>
      <p:sp>
        <p:nvSpPr>
          <p:cNvPr id="7" name="Text 4"/>
          <p:cNvSpPr/>
          <p:nvPr/>
        </p:nvSpPr>
        <p:spPr>
          <a:xfrm>
            <a:off x="2643429" y="3644413"/>
            <a:ext cx="3766245" cy="365745"/>
          </a:xfrm>
          <a:prstGeom prst="rect">
            <a:avLst/>
          </a:prstGeom>
          <a:noFill/>
          <a:ln/>
        </p:spPr>
        <p:txBody>
          <a:bodyPr wrap="none" lIns="0" tIns="0" rIns="0" bIns="0" rtlCol="0" anchor="t">
            <a:spAutoFit/>
          </a:bodyPr>
          <a:lstStyle/>
          <a:p>
            <a:pPr marL="190500" indent="-190500" algn="l">
              <a:lnSpc>
                <a:spcPts val="2880"/>
              </a:lnSpc>
              <a:buSzPct val="100000"/>
              <a:buChar char="•"/>
            </a:pPr>
            <a:r>
              <a:rPr lang="en-US" sz="2400" b="1" kern="0" spc="-12" dirty="0">
                <a:solidFill>
                  <a:srgbClr val="0D0451"/>
                </a:solidFill>
                <a:latin typeface="DM Sans" pitchFamily="34" charset="0"/>
                <a:ea typeface="DM Sans" pitchFamily="34" charset="-122"/>
                <a:cs typeface="DM Sans" pitchFamily="34" charset="-120"/>
              </a:rPr>
              <a:t>Hardware manufacturer</a:t>
            </a:r>
            <a:endParaRPr lang="en-US" sz="2400" dirty="0"/>
          </a:p>
        </p:txBody>
      </p:sp>
      <p:pic>
        <p:nvPicPr>
          <p:cNvPr id="8" name="Image 0" descr="https://pitch-assets-ccb95893-de3f-4266-973c-20049231b248.s3.eu-west-1.amazonaws.com/4a77d850-6b9e-4412-a664-1446b9bccdd4?pitch-bytes=10166&amp;pitch-content-type=image%2Fpng"/>
          <p:cNvPicPr>
            <a:picLocks noChangeAspect="1"/>
          </p:cNvPicPr>
          <p:nvPr/>
        </p:nvPicPr>
        <p:blipFill>
          <a:blip r:embed="rId3"/>
          <a:srcRect/>
          <a:stretch/>
        </p:blipFill>
        <p:spPr>
          <a:xfrm>
            <a:off x="242534" y="143615"/>
            <a:ext cx="1295665" cy="2592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a:gsLst>
            <a:gs pos="0">
              <a:srgbClr val="92FE9D"/>
            </a:gs>
            <a:gs pos="100000">
              <a:srgbClr val="00C9FF"/>
            </a:gs>
          </a:gsLst>
          <a:lin ang="2700000"/>
        </a:gradFill>
        <a:effectLst/>
      </p:bgPr>
    </p:bg>
    <p:spTree>
      <p:nvGrpSpPr>
        <p:cNvPr id="1" name=""/>
        <p:cNvGrpSpPr/>
        <p:nvPr/>
      </p:nvGrpSpPr>
      <p:grpSpPr>
        <a:xfrm>
          <a:off x="0" y="0"/>
          <a:ext cx="0" cy="0"/>
          <a:chOff x="0" y="0"/>
          <a:chExt cx="0" cy="0"/>
        </a:xfrm>
      </p:grpSpPr>
      <p:sp>
        <p:nvSpPr>
          <p:cNvPr id="3" name="Text 0"/>
          <p:cNvSpPr/>
          <p:nvPr/>
        </p:nvSpPr>
        <p:spPr>
          <a:xfrm>
            <a:off x="3967409" y="964966"/>
            <a:ext cx="792287" cy="228600"/>
          </a:xfrm>
          <a:prstGeom prst="rect">
            <a:avLst/>
          </a:prstGeom>
          <a:noFill/>
          <a:ln/>
        </p:spPr>
        <p:txBody>
          <a:bodyPr wrap="square" lIns="0" tIns="0" rIns="0" bIns="0" rtlCol="0" anchor="b"/>
          <a:lstStyle/>
          <a:p>
            <a:pPr algn="l">
              <a:lnSpc>
                <a:spcPts val="1800"/>
              </a:lnSpc>
            </a:pPr>
            <a:r>
              <a:rPr lang="en-US" sz="1800" b="1" kern="0" spc="-24" dirty="0">
                <a:solidFill>
                  <a:srgbClr val="0D0451"/>
                </a:solidFill>
                <a:latin typeface="DM Sans" pitchFamily="34" charset="0"/>
                <a:ea typeface="DM Sans" pitchFamily="34" charset="-122"/>
                <a:cs typeface="DM Sans" pitchFamily="34" charset="-120"/>
              </a:rPr>
              <a:t>HOW?</a:t>
            </a:r>
            <a:endParaRPr lang="en-US" sz="1800" dirty="0"/>
          </a:p>
        </p:txBody>
      </p:sp>
      <p:pic>
        <p:nvPicPr>
          <p:cNvPr id="4" name="Image 0" descr="https://pitch-assets-ccb95893-de3f-4266-973c-20049231b248.s3.eu-west-1.amazonaws.com/ec6a6ef8-37c9-47f7-b780-1bd29ccccf95?pitch-bytes=246565&amp;pitch-content-type=image%2Fjpeg"/>
          <p:cNvPicPr>
            <a:picLocks noChangeAspect="1"/>
          </p:cNvPicPr>
          <p:nvPr/>
        </p:nvPicPr>
        <p:blipFill>
          <a:blip r:embed="rId3"/>
          <a:srcRect/>
          <a:stretch/>
        </p:blipFill>
        <p:spPr>
          <a:xfrm>
            <a:off x="878533" y="1627187"/>
            <a:ext cx="3282515" cy="2236045"/>
          </a:xfrm>
          <a:prstGeom prst="rect">
            <a:avLst/>
          </a:prstGeom>
        </p:spPr>
      </p:pic>
      <p:sp>
        <p:nvSpPr>
          <p:cNvPr id="5" name="Text 1"/>
          <p:cNvSpPr/>
          <p:nvPr/>
        </p:nvSpPr>
        <p:spPr>
          <a:xfrm>
            <a:off x="4657040" y="1796187"/>
            <a:ext cx="3619500" cy="285750"/>
          </a:xfrm>
          <a:prstGeom prst="rect">
            <a:avLst/>
          </a:prstGeom>
          <a:noFill/>
          <a:ln/>
        </p:spPr>
        <p:txBody>
          <a:bodyPr wrap="square" lIns="0" tIns="0" rIns="0" bIns="0" rtlCol="0" anchor="t"/>
          <a:lstStyle/>
          <a:p>
            <a:pPr marL="190500" indent="-190500" algn="l">
              <a:lnSpc>
                <a:spcPts val="2250"/>
              </a:lnSpc>
              <a:buSzPct val="100000"/>
              <a:buChar char="•"/>
            </a:pPr>
            <a:r>
              <a:rPr lang="en-US" sz="1800" b="1" kern="0" spc="120" dirty="0">
                <a:solidFill>
                  <a:srgbClr val="2B2A35"/>
                </a:solidFill>
                <a:latin typeface="DM Sans" pitchFamily="34" charset="0"/>
                <a:ea typeface="DM Sans" pitchFamily="34" charset="-122"/>
                <a:cs typeface="DM Sans" pitchFamily="34" charset="-120"/>
              </a:rPr>
              <a:t>3RD PARTY DEVICE</a:t>
            </a:r>
            <a:endParaRPr lang="en-US" sz="1800" dirty="0"/>
          </a:p>
        </p:txBody>
      </p:sp>
      <p:sp>
        <p:nvSpPr>
          <p:cNvPr id="6" name="Text 2"/>
          <p:cNvSpPr/>
          <p:nvPr/>
        </p:nvSpPr>
        <p:spPr>
          <a:xfrm>
            <a:off x="4657040" y="2282102"/>
            <a:ext cx="3619500" cy="285750"/>
          </a:xfrm>
          <a:prstGeom prst="rect">
            <a:avLst/>
          </a:prstGeom>
          <a:noFill/>
          <a:ln/>
        </p:spPr>
        <p:txBody>
          <a:bodyPr wrap="square" lIns="0" tIns="0" rIns="0" bIns="0" rtlCol="0" anchor="t"/>
          <a:lstStyle/>
          <a:p>
            <a:pPr marL="190500" indent="-190500" algn="l">
              <a:lnSpc>
                <a:spcPts val="2250"/>
              </a:lnSpc>
              <a:buSzPct val="100000"/>
              <a:buChar char="•"/>
            </a:pPr>
            <a:r>
              <a:rPr lang="en-US" sz="1800" b="1" kern="0" spc="120" dirty="0">
                <a:solidFill>
                  <a:srgbClr val="2B2A35"/>
                </a:solidFill>
                <a:latin typeface="DM Sans" pitchFamily="34" charset="0"/>
                <a:ea typeface="DM Sans" pitchFamily="34" charset="-122"/>
                <a:cs typeface="DM Sans" pitchFamily="34" charset="-120"/>
              </a:rPr>
              <a:t>ATTACHES TO THE CHEST</a:t>
            </a:r>
            <a:endParaRPr lang="en-US" sz="1800" dirty="0"/>
          </a:p>
        </p:txBody>
      </p:sp>
      <p:sp>
        <p:nvSpPr>
          <p:cNvPr id="7" name="Text 3"/>
          <p:cNvSpPr/>
          <p:nvPr/>
        </p:nvSpPr>
        <p:spPr>
          <a:xfrm>
            <a:off x="4657040" y="2787453"/>
            <a:ext cx="3619463" cy="285750"/>
          </a:xfrm>
          <a:prstGeom prst="rect">
            <a:avLst/>
          </a:prstGeom>
          <a:noFill/>
          <a:ln/>
        </p:spPr>
        <p:txBody>
          <a:bodyPr wrap="square" lIns="0" tIns="0" rIns="0" bIns="0" rtlCol="0" anchor="t"/>
          <a:lstStyle/>
          <a:p>
            <a:pPr marL="190500" indent="-190500" algn="l">
              <a:lnSpc>
                <a:spcPts val="2250"/>
              </a:lnSpc>
              <a:buSzPct val="100000"/>
              <a:buChar char="•"/>
            </a:pPr>
            <a:r>
              <a:rPr lang="en-US" sz="1800" b="1" kern="0" spc="120" dirty="0">
                <a:solidFill>
                  <a:srgbClr val="2B2A35"/>
                </a:solidFill>
                <a:latin typeface="DM Sans" pitchFamily="34" charset="0"/>
                <a:ea typeface="DM Sans" pitchFamily="34" charset="-122"/>
                <a:cs typeface="DM Sans" pitchFamily="34" charset="-120"/>
              </a:rPr>
              <a:t>ADHESIVE PATCH</a:t>
            </a:r>
            <a:endParaRPr lang="en-US" sz="18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D0451"/>
                </a:solidFill>
                <a:latin typeface="Calibri"/>
                <a:ea typeface="Calibri"/>
                <a:cs typeface="Calibri"/>
              </a:defRPr>
            </a:lvl1pPr>
          </a:lstStyle>
          <a:p>
            <a:pPr algn="l"/>
            <a:fld id="{F7021451-1387-4CA6-816F-3879F97B5CBC}" type="slidenum">
              <a:rPr lang="en-US" b="0"/>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2757506" y="146067"/>
            <a:ext cx="3619426" cy="365760"/>
          </a:xfrm>
          <a:prstGeom prst="rect">
            <a:avLst/>
          </a:prstGeom>
          <a:noFill/>
          <a:ln/>
        </p:spPr>
        <p:txBody>
          <a:bodyPr wrap="square" lIns="0" tIns="0" rIns="0" bIns="0" rtlCol="0" anchor="t"/>
          <a:lstStyle/>
          <a:p>
            <a:pPr algn="ctr">
              <a:lnSpc>
                <a:spcPts val="2880"/>
              </a:lnSpc>
            </a:pPr>
            <a:r>
              <a:rPr lang="en-US" sz="1800" b="1" kern="0" spc="12" dirty="0">
                <a:solidFill>
                  <a:srgbClr val="2B2A35"/>
                </a:solidFill>
                <a:latin typeface="DM Sans" pitchFamily="34" charset="0"/>
                <a:ea typeface="DM Sans" pitchFamily="34" charset="-122"/>
                <a:cs typeface="DM Sans" pitchFamily="34" charset="-120"/>
              </a:rPr>
              <a:t>SOFTWARE</a:t>
            </a:r>
            <a:endParaRPr lang="en-US" sz="1800" dirty="0"/>
          </a:p>
        </p:txBody>
      </p:sp>
      <p:sp>
        <p:nvSpPr>
          <p:cNvPr id="4" name="Text 1"/>
          <p:cNvSpPr/>
          <p:nvPr/>
        </p:nvSpPr>
        <p:spPr>
          <a:xfrm>
            <a:off x="-704061" y="1489933"/>
            <a:ext cx="2285479" cy="243818"/>
          </a:xfrm>
          <a:prstGeom prst="rect">
            <a:avLst/>
          </a:prstGeom>
          <a:noFill/>
          <a:ln/>
        </p:spPr>
        <p:txBody>
          <a:bodyPr wrap="square" lIns="0" tIns="0" rIns="0" bIns="0" rtlCol="0" anchor="b"/>
          <a:lstStyle/>
          <a:p>
            <a:pPr algn="r">
              <a:lnSpc>
                <a:spcPts val="1920"/>
              </a:lnSpc>
            </a:pPr>
            <a:r>
              <a:rPr lang="en-US" sz="1200" b="0" kern="0" spc="-12" dirty="0">
                <a:solidFill>
                  <a:srgbClr val="0D0451"/>
                </a:solidFill>
                <a:latin typeface="DM Sans" pitchFamily="34" charset="0"/>
                <a:ea typeface="DM Sans" pitchFamily="34" charset="-122"/>
                <a:cs typeface="DM Sans" pitchFamily="34" charset="-120"/>
              </a:rPr>
              <a:t>Device Integration </a:t>
            </a:r>
            <a:endParaRPr lang="en-US" sz="1200" dirty="0"/>
          </a:p>
        </p:txBody>
      </p:sp>
      <p:pic>
        <p:nvPicPr>
          <p:cNvPr id="5" name="Image 0" descr="https://pitch-assets-ccb95893-de3f-4266-973c-20049231b248.s3.eu-west-1.amazonaws.com/a51e52f5-efb1-4010-9a14-e3255f8f77a5?pitch-bytes=1443770&amp;pitch-content-type=image%2Fpng"/>
          <p:cNvPicPr>
            <a:picLocks noChangeAspect="1"/>
          </p:cNvPicPr>
          <p:nvPr/>
        </p:nvPicPr>
        <p:blipFill>
          <a:blip r:embed="rId3"/>
          <a:srcRect/>
          <a:stretch/>
        </p:blipFill>
        <p:spPr>
          <a:xfrm>
            <a:off x="1928765" y="558918"/>
            <a:ext cx="5546037" cy="4290684"/>
          </a:xfrm>
          <a:prstGeom prst="rect">
            <a:avLst/>
          </a:prstGeom>
        </p:spPr>
      </p:pic>
      <p:pic>
        <p:nvPicPr>
          <p:cNvPr id="6" name="Image 1" descr="https://pitch-assets-ccb95893-de3f-4266-973c-20049231b248.s3.eu-west-1.amazonaws.com/037c9db2-3e44-470e-bd15-7131b097ae1f?pitch-bytes=3988866&amp;pitch-content-type=image%2Fpng"/>
          <p:cNvPicPr>
            <a:picLocks noChangeAspect="1"/>
          </p:cNvPicPr>
          <p:nvPr/>
        </p:nvPicPr>
        <p:blipFill>
          <a:blip r:embed="rId4"/>
          <a:srcRect l="3119" r="3119"/>
          <a:stretch/>
        </p:blipFill>
        <p:spPr>
          <a:xfrm>
            <a:off x="2127431" y="780321"/>
            <a:ext cx="5161962" cy="3845479"/>
          </a:xfrm>
          <a:prstGeom prst="rect">
            <a:avLst/>
          </a:prstGeom>
        </p:spPr>
      </p:pic>
      <p:sp>
        <p:nvSpPr>
          <p:cNvPr id="7" name="Text 2"/>
          <p:cNvSpPr/>
          <p:nvPr/>
        </p:nvSpPr>
        <p:spPr>
          <a:xfrm>
            <a:off x="437003" y="1776550"/>
            <a:ext cx="2154091" cy="0"/>
          </a:xfrm>
          <a:prstGeom prst="line">
            <a:avLst/>
          </a:prstGeom>
          <a:solidFill>
            <a:srgbClr val="FFFFFF"/>
          </a:solidFill>
          <a:ln w="5292">
            <a:solidFill>
              <a:srgbClr val="939DA8"/>
            </a:solidFill>
            <a:prstDash val="solid"/>
            <a:headEnd type="none"/>
            <a:tailEnd type="oval"/>
          </a:ln>
        </p:spPr>
        <p:txBody>
          <a:bodyPr wrap="square" lIns="119672" tIns="562" rIns="119672" bIns="562" rtlCol="0" anchor="ctr"/>
          <a:lstStyle/>
          <a:p>
            <a:pPr algn="ctr">
              <a:lnSpc>
                <a:spcPts val="1920"/>
              </a:lnSpc>
            </a:pPr>
            <a:endParaRPr lang="en-US" sz="1200" dirty="0"/>
          </a:p>
        </p:txBody>
      </p:sp>
      <p:pic>
        <p:nvPicPr>
          <p:cNvPr id="8" name="Image 2" descr="https://pitch-assets-ccb95893-de3f-4266-973c-20049231b248.s3.eu-west-1.amazonaws.com/4a77d850-6b9e-4412-a664-1446b9bccdd4?pitch-bytes=10166&amp;pitch-content-type=image%2Fpng"/>
          <p:cNvPicPr>
            <a:picLocks noChangeAspect="1"/>
          </p:cNvPicPr>
          <p:nvPr/>
        </p:nvPicPr>
        <p:blipFill>
          <a:blip r:embed="rId5"/>
          <a:srcRect/>
          <a:stretch/>
        </p:blipFill>
        <p:spPr>
          <a:xfrm>
            <a:off x="242534" y="143615"/>
            <a:ext cx="1295665" cy="259282"/>
          </a:xfrm>
          <a:prstGeom prst="rect">
            <a:avLst/>
          </a:prstGeom>
        </p:spPr>
      </p:pic>
      <p:sp>
        <p:nvSpPr>
          <p:cNvPr id="9" name="Text 3"/>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10" name="Text 4"/>
          <p:cNvSpPr/>
          <p:nvPr/>
        </p:nvSpPr>
        <p:spPr>
          <a:xfrm>
            <a:off x="2085030" y="2009002"/>
            <a:ext cx="5226615" cy="2515212"/>
          </a:xfrm>
          <a:prstGeom prst="roundRect">
            <a:avLst>
              <a:gd name="adj" fmla="val -36355"/>
            </a:avLst>
          </a:prstGeom>
          <a:solidFill>
            <a:srgbClr val="000000"/>
          </a:solidFill>
          <a:ln/>
        </p:spPr>
        <p:txBody>
          <a:bodyPr wrap="square" lIns="290367" tIns="296935" rIns="290367" bIns="296935" rtlCol="0" anchor="ctr"/>
          <a:lstStyle/>
          <a:p>
            <a:pPr algn="ctr">
              <a:lnSpc>
                <a:spcPts val="1920"/>
              </a:lnSpc>
            </a:pPr>
            <a:endParaRPr lang="en-US" sz="1200" dirty="0"/>
          </a:p>
        </p:txBody>
      </p:sp>
      <p:sp>
        <p:nvSpPr>
          <p:cNvPr id="11" name="Text 5"/>
          <p:cNvSpPr/>
          <p:nvPr/>
        </p:nvSpPr>
        <p:spPr>
          <a:xfrm>
            <a:off x="3834323" y="1396750"/>
            <a:ext cx="3477323" cy="1047750"/>
          </a:xfrm>
          <a:prstGeom prst="roundRect">
            <a:avLst>
              <a:gd name="adj" fmla="val -87273"/>
            </a:avLst>
          </a:prstGeom>
          <a:solidFill>
            <a:srgbClr val="000000"/>
          </a:solidFill>
          <a:ln/>
        </p:spPr>
        <p:txBody>
          <a:bodyPr wrap="square" lIns="193185" tIns="123693" rIns="193185" bIns="123693" rtlCol="0" anchor="ctr"/>
          <a:lstStyle/>
          <a:p>
            <a:pPr algn="ctr">
              <a:lnSpc>
                <a:spcPts val="1920"/>
              </a:lnSpc>
            </a:pPr>
            <a:endParaRPr lang="en-US" sz="12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2757506" y="146067"/>
            <a:ext cx="3619426" cy="365745"/>
          </a:xfrm>
          <a:prstGeom prst="rect">
            <a:avLst/>
          </a:prstGeom>
          <a:noFill/>
          <a:ln/>
        </p:spPr>
        <p:txBody>
          <a:bodyPr wrap="square" lIns="0" tIns="0" rIns="0" bIns="0" rtlCol="0" anchor="t"/>
          <a:lstStyle/>
          <a:p>
            <a:pPr algn="ctr">
              <a:lnSpc>
                <a:spcPts val="2880"/>
              </a:lnSpc>
            </a:pPr>
            <a:r>
              <a:rPr lang="en-US" sz="1800" b="1" kern="0" spc="12" dirty="0">
                <a:solidFill>
                  <a:srgbClr val="2B2A35"/>
                </a:solidFill>
                <a:latin typeface="DM Sans" pitchFamily="34" charset="0"/>
                <a:ea typeface="DM Sans" pitchFamily="34" charset="-122"/>
                <a:cs typeface="DM Sans" pitchFamily="34" charset="-120"/>
              </a:rPr>
              <a:t>SOFTWARE</a:t>
            </a:r>
            <a:endParaRPr lang="en-US" sz="1800" dirty="0"/>
          </a:p>
        </p:txBody>
      </p:sp>
      <p:sp>
        <p:nvSpPr>
          <p:cNvPr id="4" name="Text 1"/>
          <p:cNvSpPr/>
          <p:nvPr/>
        </p:nvSpPr>
        <p:spPr>
          <a:xfrm>
            <a:off x="-704061" y="1489933"/>
            <a:ext cx="2285479" cy="243818"/>
          </a:xfrm>
          <a:prstGeom prst="rect">
            <a:avLst/>
          </a:prstGeom>
          <a:noFill/>
          <a:ln/>
        </p:spPr>
        <p:txBody>
          <a:bodyPr wrap="square" lIns="0" tIns="0" rIns="0" bIns="0" rtlCol="0" anchor="b"/>
          <a:lstStyle/>
          <a:p>
            <a:pPr algn="r">
              <a:lnSpc>
                <a:spcPts val="1920"/>
              </a:lnSpc>
            </a:pPr>
            <a:r>
              <a:rPr lang="en-US" sz="1200" b="0" kern="0" spc="-12" dirty="0">
                <a:solidFill>
                  <a:srgbClr val="0D0451"/>
                </a:solidFill>
                <a:latin typeface="DM Sans" pitchFamily="34" charset="0"/>
                <a:ea typeface="DM Sans" pitchFamily="34" charset="-122"/>
                <a:cs typeface="DM Sans" pitchFamily="34" charset="-120"/>
              </a:rPr>
              <a:t>Device Integration </a:t>
            </a:r>
            <a:endParaRPr lang="en-US" sz="1200" dirty="0"/>
          </a:p>
        </p:txBody>
      </p:sp>
      <p:sp>
        <p:nvSpPr>
          <p:cNvPr id="5" name="Text 2"/>
          <p:cNvSpPr/>
          <p:nvPr/>
        </p:nvSpPr>
        <p:spPr>
          <a:xfrm>
            <a:off x="7563674" y="2043087"/>
            <a:ext cx="1366614" cy="243818"/>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ECG Monitor</a:t>
            </a:r>
            <a:endParaRPr lang="en-US" sz="1200" dirty="0"/>
          </a:p>
        </p:txBody>
      </p:sp>
      <p:pic>
        <p:nvPicPr>
          <p:cNvPr id="6" name="Image 0" descr="https://pitch-assets-ccb95893-de3f-4266-973c-20049231b248.s3.eu-west-1.amazonaws.com/a51e52f5-efb1-4010-9a14-e3255f8f77a5?pitch-bytes=1443770&amp;pitch-content-type=image%2Fpng"/>
          <p:cNvPicPr>
            <a:picLocks noChangeAspect="1"/>
          </p:cNvPicPr>
          <p:nvPr/>
        </p:nvPicPr>
        <p:blipFill>
          <a:blip r:embed="rId3"/>
          <a:srcRect/>
          <a:stretch/>
        </p:blipFill>
        <p:spPr>
          <a:xfrm>
            <a:off x="1928765" y="558918"/>
            <a:ext cx="5546037" cy="4290684"/>
          </a:xfrm>
          <a:prstGeom prst="rect">
            <a:avLst/>
          </a:prstGeom>
        </p:spPr>
      </p:pic>
      <p:pic>
        <p:nvPicPr>
          <p:cNvPr id="7" name="Image 1" descr="https://pitch-assets-ccb95893-de3f-4266-973c-20049231b248.s3.eu-west-1.amazonaws.com/037c9db2-3e44-470e-bd15-7131b097ae1f?pitch-bytes=3988866&amp;pitch-content-type=image%2Fpng"/>
          <p:cNvPicPr>
            <a:picLocks noChangeAspect="1"/>
          </p:cNvPicPr>
          <p:nvPr/>
        </p:nvPicPr>
        <p:blipFill>
          <a:blip r:embed="rId4"/>
          <a:srcRect l="3119" r="3119"/>
          <a:stretch/>
        </p:blipFill>
        <p:spPr>
          <a:xfrm>
            <a:off x="2127431" y="780321"/>
            <a:ext cx="5161962" cy="3845479"/>
          </a:xfrm>
          <a:prstGeom prst="rect">
            <a:avLst/>
          </a:prstGeom>
        </p:spPr>
      </p:pic>
      <p:sp>
        <p:nvSpPr>
          <p:cNvPr id="8" name="Text 3"/>
          <p:cNvSpPr/>
          <p:nvPr/>
        </p:nvSpPr>
        <p:spPr>
          <a:xfrm>
            <a:off x="437003" y="1776550"/>
            <a:ext cx="2154091" cy="0"/>
          </a:xfrm>
          <a:prstGeom prst="line">
            <a:avLst/>
          </a:prstGeom>
          <a:solidFill>
            <a:srgbClr val="FFFFFF"/>
          </a:solidFill>
          <a:ln w="5292">
            <a:solidFill>
              <a:srgbClr val="939DA8"/>
            </a:solidFill>
            <a:prstDash val="solid"/>
            <a:headEnd type="none"/>
            <a:tailEnd type="oval"/>
          </a:ln>
        </p:spPr>
        <p:txBody>
          <a:bodyPr wrap="square" lIns="119672" tIns="562" rIns="119672" bIns="562" rtlCol="0" anchor="ctr"/>
          <a:lstStyle/>
          <a:p>
            <a:pPr algn="ctr">
              <a:lnSpc>
                <a:spcPts val="1920"/>
              </a:lnSpc>
            </a:pPr>
            <a:endParaRPr lang="en-US" sz="1200" dirty="0"/>
          </a:p>
        </p:txBody>
      </p:sp>
      <p:sp>
        <p:nvSpPr>
          <p:cNvPr id="9" name="Text 4"/>
          <p:cNvSpPr/>
          <p:nvPr/>
        </p:nvSpPr>
        <p:spPr>
          <a:xfrm>
            <a:off x="5718923" y="2405433"/>
            <a:ext cx="2031712" cy="0"/>
          </a:xfrm>
          <a:prstGeom prst="line">
            <a:avLst/>
          </a:prstGeom>
          <a:solidFill>
            <a:srgbClr val="FFFFFF"/>
          </a:solidFill>
          <a:ln w="5292">
            <a:solidFill>
              <a:srgbClr val="939DA8"/>
            </a:solidFill>
            <a:prstDash val="solid"/>
            <a:headEnd type="oval"/>
            <a:tailEnd type="none"/>
          </a:ln>
        </p:spPr>
        <p:txBody>
          <a:bodyPr wrap="square" lIns="112873" tIns="562" rIns="112873" bIns="562" rtlCol="0" anchor="ctr"/>
          <a:lstStyle/>
          <a:p>
            <a:pPr algn="ctr">
              <a:lnSpc>
                <a:spcPts val="1920"/>
              </a:lnSpc>
            </a:pPr>
            <a:endParaRPr lang="en-US" sz="1200" dirty="0"/>
          </a:p>
        </p:txBody>
      </p:sp>
      <p:pic>
        <p:nvPicPr>
          <p:cNvPr id="10" name="Image 2" descr="https://pitch-assets-ccb95893-de3f-4266-973c-20049231b248.s3.eu-west-1.amazonaws.com/4a77d850-6b9e-4412-a664-1446b9bccdd4?pitch-bytes=10166&amp;pitch-content-type=image%2Fpng"/>
          <p:cNvPicPr>
            <a:picLocks noChangeAspect="1"/>
          </p:cNvPicPr>
          <p:nvPr/>
        </p:nvPicPr>
        <p:blipFill>
          <a:blip r:embed="rId5"/>
          <a:srcRect/>
          <a:stretch/>
        </p:blipFill>
        <p:spPr>
          <a:xfrm>
            <a:off x="242534" y="143615"/>
            <a:ext cx="1295665" cy="259282"/>
          </a:xfrm>
          <a:prstGeom prst="rect">
            <a:avLst/>
          </a:prstGeom>
        </p:spPr>
      </p:pic>
      <p:sp>
        <p:nvSpPr>
          <p:cNvPr id="11" name="Text 5"/>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12" name="Text 6"/>
          <p:cNvSpPr/>
          <p:nvPr/>
        </p:nvSpPr>
        <p:spPr>
          <a:xfrm>
            <a:off x="2085030" y="2009002"/>
            <a:ext cx="1757185" cy="2515212"/>
          </a:xfrm>
          <a:prstGeom prst="roundRect">
            <a:avLst>
              <a:gd name="adj" fmla="val -52038"/>
            </a:avLst>
          </a:prstGeom>
          <a:solidFill>
            <a:srgbClr val="000000"/>
          </a:solidFill>
          <a:ln/>
        </p:spPr>
        <p:txBody>
          <a:bodyPr wrap="square" lIns="97621" tIns="296935" rIns="97621" bIns="296935" rtlCol="0" anchor="ctr"/>
          <a:lstStyle/>
          <a:p>
            <a:pPr algn="ctr">
              <a:lnSpc>
                <a:spcPts val="1920"/>
              </a:lnSpc>
            </a:pPr>
            <a:endParaRPr lang="en-US" sz="1200" dirty="0"/>
          </a:p>
        </p:txBody>
      </p:sp>
      <p:sp>
        <p:nvSpPr>
          <p:cNvPr id="13" name="Shape 7"/>
          <p:cNvSpPr/>
          <p:nvPr/>
        </p:nvSpPr>
        <p:spPr>
          <a:xfrm>
            <a:off x="3844041" y="3175197"/>
            <a:ext cx="3457886" cy="1349017"/>
          </a:xfrm>
          <a:prstGeom prst="roundRect">
            <a:avLst>
              <a:gd name="adj" fmla="val -67783"/>
            </a:avLst>
          </a:prstGeom>
          <a:solidFill>
            <a:srgbClr val="000000"/>
          </a:solidFill>
          <a:ln/>
        </p:spPr>
        <p:txBody>
          <a:bodyPr/>
          <a:lstStyle/>
          <a:p>
            <a:endParaRPr lang="en-US"/>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bg>
      <p:bgPr>
        <a:gradFill>
          <a:gsLst>
            <a:gs pos="0">
              <a:srgbClr val="92FE9D"/>
            </a:gs>
            <a:gs pos="100000">
              <a:srgbClr val="00C9FF"/>
            </a:gs>
          </a:gsLst>
          <a:lin ang="5400000"/>
        </a:gradFill>
        <a:effectLst/>
      </p:bgPr>
    </p:bg>
    <p:spTree>
      <p:nvGrpSpPr>
        <p:cNvPr id="1" name=""/>
        <p:cNvGrpSpPr/>
        <p:nvPr/>
      </p:nvGrpSpPr>
      <p:grpSpPr>
        <a:xfrm>
          <a:off x="0" y="0"/>
          <a:ext cx="0" cy="0"/>
          <a:chOff x="0" y="0"/>
          <a:chExt cx="0" cy="0"/>
        </a:xfrm>
      </p:grpSpPr>
      <p:sp>
        <p:nvSpPr>
          <p:cNvPr id="3" name="Text 0"/>
          <p:cNvSpPr/>
          <p:nvPr/>
        </p:nvSpPr>
        <p:spPr>
          <a:xfrm>
            <a:off x="234195" y="2848549"/>
            <a:ext cx="2285702" cy="243818"/>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Stress Monitor Scale</a:t>
            </a:r>
            <a:endParaRPr lang="en-US" sz="1200" dirty="0"/>
          </a:p>
        </p:txBody>
      </p:sp>
      <p:sp>
        <p:nvSpPr>
          <p:cNvPr id="4" name="Text 1"/>
          <p:cNvSpPr/>
          <p:nvPr/>
        </p:nvSpPr>
        <p:spPr>
          <a:xfrm>
            <a:off x="2757506" y="146067"/>
            <a:ext cx="3619426" cy="365745"/>
          </a:xfrm>
          <a:prstGeom prst="rect">
            <a:avLst/>
          </a:prstGeom>
          <a:noFill/>
          <a:ln/>
        </p:spPr>
        <p:txBody>
          <a:bodyPr wrap="square" lIns="0" tIns="0" rIns="0" bIns="0" rtlCol="0" anchor="t"/>
          <a:lstStyle/>
          <a:p>
            <a:pPr algn="ctr">
              <a:lnSpc>
                <a:spcPts val="2880"/>
              </a:lnSpc>
            </a:pPr>
            <a:r>
              <a:rPr lang="en-US" sz="1800" b="1" kern="0" spc="12" dirty="0">
                <a:solidFill>
                  <a:srgbClr val="2B2A35"/>
                </a:solidFill>
                <a:latin typeface="DM Sans" pitchFamily="34" charset="0"/>
                <a:ea typeface="DM Sans" pitchFamily="34" charset="-122"/>
                <a:cs typeface="DM Sans" pitchFamily="34" charset="-120"/>
              </a:rPr>
              <a:t>SOFTWARE</a:t>
            </a:r>
            <a:endParaRPr lang="en-US" sz="1800" dirty="0"/>
          </a:p>
        </p:txBody>
      </p:sp>
      <p:sp>
        <p:nvSpPr>
          <p:cNvPr id="5" name="Text 2"/>
          <p:cNvSpPr/>
          <p:nvPr/>
        </p:nvSpPr>
        <p:spPr>
          <a:xfrm>
            <a:off x="-704061" y="1489933"/>
            <a:ext cx="2285479" cy="243818"/>
          </a:xfrm>
          <a:prstGeom prst="rect">
            <a:avLst/>
          </a:prstGeom>
          <a:noFill/>
          <a:ln/>
        </p:spPr>
        <p:txBody>
          <a:bodyPr wrap="square" lIns="0" tIns="0" rIns="0" bIns="0" rtlCol="0" anchor="b"/>
          <a:lstStyle/>
          <a:p>
            <a:pPr algn="r">
              <a:lnSpc>
                <a:spcPts val="1920"/>
              </a:lnSpc>
            </a:pPr>
            <a:r>
              <a:rPr lang="en-US" sz="1200" b="0" kern="0" spc="-12" dirty="0">
                <a:solidFill>
                  <a:srgbClr val="0D0451"/>
                </a:solidFill>
                <a:latin typeface="DM Sans" pitchFamily="34" charset="0"/>
                <a:ea typeface="DM Sans" pitchFamily="34" charset="-122"/>
                <a:cs typeface="DM Sans" pitchFamily="34" charset="-120"/>
              </a:rPr>
              <a:t>Device Integration </a:t>
            </a:r>
            <a:endParaRPr lang="en-US" sz="1200" dirty="0"/>
          </a:p>
        </p:txBody>
      </p:sp>
      <p:sp>
        <p:nvSpPr>
          <p:cNvPr id="6" name="Text 3"/>
          <p:cNvSpPr/>
          <p:nvPr/>
        </p:nvSpPr>
        <p:spPr>
          <a:xfrm>
            <a:off x="7563674" y="2043087"/>
            <a:ext cx="1366614" cy="243818"/>
          </a:xfrm>
          <a:prstGeom prst="rect">
            <a:avLst/>
          </a:prstGeom>
          <a:noFill/>
          <a:ln/>
        </p:spPr>
        <p:txBody>
          <a:bodyPr wrap="square" lIns="0" tIns="0" rIns="0" bIns="0" rtlCol="0" anchor="b"/>
          <a:lstStyle/>
          <a:p>
            <a:pPr algn="l">
              <a:lnSpc>
                <a:spcPts val="1920"/>
              </a:lnSpc>
            </a:pPr>
            <a:r>
              <a:rPr lang="en-US" sz="1200" b="0" kern="0" spc="-12" dirty="0">
                <a:solidFill>
                  <a:srgbClr val="0D0451"/>
                </a:solidFill>
                <a:latin typeface="DM Sans" pitchFamily="34" charset="0"/>
                <a:ea typeface="DM Sans" pitchFamily="34" charset="-122"/>
                <a:cs typeface="DM Sans" pitchFamily="34" charset="-120"/>
              </a:rPr>
              <a:t>ECG Monitor</a:t>
            </a:r>
            <a:endParaRPr lang="en-US" sz="1200" dirty="0"/>
          </a:p>
        </p:txBody>
      </p:sp>
      <p:pic>
        <p:nvPicPr>
          <p:cNvPr id="7" name="Image 0" descr="https://pitch-assets-ccb95893-de3f-4266-973c-20049231b248.s3.eu-west-1.amazonaws.com/a51e52f5-efb1-4010-9a14-e3255f8f77a5?pitch-bytes=1443770&amp;pitch-content-type=image%2Fpng"/>
          <p:cNvPicPr>
            <a:picLocks noChangeAspect="1"/>
          </p:cNvPicPr>
          <p:nvPr/>
        </p:nvPicPr>
        <p:blipFill>
          <a:blip r:embed="rId3"/>
          <a:srcRect/>
          <a:stretch/>
        </p:blipFill>
        <p:spPr>
          <a:xfrm>
            <a:off x="1928765" y="558918"/>
            <a:ext cx="5546037" cy="4290684"/>
          </a:xfrm>
          <a:prstGeom prst="rect">
            <a:avLst/>
          </a:prstGeom>
        </p:spPr>
      </p:pic>
      <p:pic>
        <p:nvPicPr>
          <p:cNvPr id="8" name="Image 1" descr="https://pitch-assets-ccb95893-de3f-4266-973c-20049231b248.s3.eu-west-1.amazonaws.com/037c9db2-3e44-470e-bd15-7131b097ae1f?pitch-bytes=3988866&amp;pitch-content-type=image%2Fpng"/>
          <p:cNvPicPr>
            <a:picLocks noChangeAspect="1"/>
          </p:cNvPicPr>
          <p:nvPr/>
        </p:nvPicPr>
        <p:blipFill>
          <a:blip r:embed="rId4"/>
          <a:srcRect l="3119" r="3119"/>
          <a:stretch/>
        </p:blipFill>
        <p:spPr>
          <a:xfrm>
            <a:off x="2127431" y="780321"/>
            <a:ext cx="5161962" cy="3845479"/>
          </a:xfrm>
          <a:prstGeom prst="rect">
            <a:avLst/>
          </a:prstGeom>
        </p:spPr>
      </p:pic>
      <p:sp>
        <p:nvSpPr>
          <p:cNvPr id="9" name="Text 4"/>
          <p:cNvSpPr/>
          <p:nvPr/>
        </p:nvSpPr>
        <p:spPr>
          <a:xfrm>
            <a:off x="437003" y="1776550"/>
            <a:ext cx="2154091" cy="0"/>
          </a:xfrm>
          <a:prstGeom prst="line">
            <a:avLst/>
          </a:prstGeom>
          <a:solidFill>
            <a:srgbClr val="FFFFFF"/>
          </a:solidFill>
          <a:ln w="5292">
            <a:solidFill>
              <a:srgbClr val="939DA8"/>
            </a:solidFill>
            <a:prstDash val="solid"/>
            <a:headEnd type="none"/>
            <a:tailEnd type="oval"/>
          </a:ln>
        </p:spPr>
        <p:txBody>
          <a:bodyPr wrap="square" lIns="119672" tIns="562" rIns="119672" bIns="562" rtlCol="0" anchor="ctr"/>
          <a:lstStyle/>
          <a:p>
            <a:pPr algn="ctr">
              <a:lnSpc>
                <a:spcPts val="1920"/>
              </a:lnSpc>
            </a:pPr>
            <a:endParaRPr lang="en-US" sz="1200" dirty="0"/>
          </a:p>
        </p:txBody>
      </p:sp>
      <p:sp>
        <p:nvSpPr>
          <p:cNvPr id="10" name="Text 5"/>
          <p:cNvSpPr/>
          <p:nvPr/>
        </p:nvSpPr>
        <p:spPr>
          <a:xfrm>
            <a:off x="582778" y="3093187"/>
            <a:ext cx="2008278" cy="0"/>
          </a:xfrm>
          <a:prstGeom prst="line">
            <a:avLst/>
          </a:prstGeom>
          <a:solidFill>
            <a:srgbClr val="FFFFFF"/>
          </a:solidFill>
          <a:ln w="5292">
            <a:solidFill>
              <a:srgbClr val="939DA8"/>
            </a:solidFill>
            <a:prstDash val="solid"/>
            <a:headEnd type="none"/>
            <a:tailEnd type="oval"/>
          </a:ln>
        </p:spPr>
        <p:txBody>
          <a:bodyPr wrap="square" lIns="111571" tIns="562" rIns="111571" bIns="562" rtlCol="0" anchor="ctr"/>
          <a:lstStyle/>
          <a:p>
            <a:pPr algn="ctr">
              <a:lnSpc>
                <a:spcPts val="1920"/>
              </a:lnSpc>
            </a:pPr>
            <a:endParaRPr lang="en-US" sz="1200" dirty="0"/>
          </a:p>
        </p:txBody>
      </p:sp>
      <p:sp>
        <p:nvSpPr>
          <p:cNvPr id="11" name="Text 6"/>
          <p:cNvSpPr/>
          <p:nvPr/>
        </p:nvSpPr>
        <p:spPr>
          <a:xfrm>
            <a:off x="5718923" y="2405433"/>
            <a:ext cx="2031712" cy="0"/>
          </a:xfrm>
          <a:prstGeom prst="line">
            <a:avLst/>
          </a:prstGeom>
          <a:solidFill>
            <a:srgbClr val="FFFFFF"/>
          </a:solidFill>
          <a:ln w="5292">
            <a:solidFill>
              <a:srgbClr val="939DA8"/>
            </a:solidFill>
            <a:prstDash val="solid"/>
            <a:headEnd type="oval"/>
            <a:tailEnd type="none"/>
          </a:ln>
        </p:spPr>
        <p:txBody>
          <a:bodyPr wrap="square" lIns="112873" tIns="562" rIns="112873" bIns="562" rtlCol="0" anchor="ctr"/>
          <a:lstStyle/>
          <a:p>
            <a:pPr algn="ctr">
              <a:lnSpc>
                <a:spcPts val="1920"/>
              </a:lnSpc>
            </a:pPr>
            <a:endParaRPr lang="en-US" sz="1200" dirty="0"/>
          </a:p>
        </p:txBody>
      </p:sp>
      <p:pic>
        <p:nvPicPr>
          <p:cNvPr id="12" name="Image 2" descr="https://pitch-assets-ccb95893-de3f-4266-973c-20049231b248.s3.eu-west-1.amazonaws.com/4a77d850-6b9e-4412-a664-1446b9bccdd4?pitch-bytes=10166&amp;pitch-content-type=image%2Fpng"/>
          <p:cNvPicPr>
            <a:picLocks noChangeAspect="1"/>
          </p:cNvPicPr>
          <p:nvPr/>
        </p:nvPicPr>
        <p:blipFill>
          <a:blip r:embed="rId5"/>
          <a:srcRect/>
          <a:stretch/>
        </p:blipFill>
        <p:spPr>
          <a:xfrm>
            <a:off x="242534" y="143615"/>
            <a:ext cx="1295665" cy="259282"/>
          </a:xfrm>
          <a:prstGeom prst="rect">
            <a:avLst/>
          </a:prstGeom>
        </p:spPr>
      </p:pic>
      <p:sp>
        <p:nvSpPr>
          <p:cNvPr id="13" name="Text 7"/>
          <p:cNvSpPr/>
          <p:nvPr/>
        </p:nvSpPr>
        <p:spPr>
          <a:xfrm>
            <a:off x="5048668" y="476250"/>
            <a:ext cx="3619426" cy="152400"/>
          </a:xfrm>
          <a:prstGeom prst="rect">
            <a:avLst/>
          </a:prstGeom>
          <a:noFill/>
          <a:ln/>
        </p:spPr>
        <p:txBody>
          <a:bodyPr wrap="square" lIns="0" tIns="0" rIns="0" bIns="0" rtlCol="0" anchor="t"/>
          <a:lstStyle/>
          <a:p>
            <a:pPr algn="r">
              <a:lnSpc>
                <a:spcPts val="1200"/>
              </a:lnSpc>
            </a:pPr>
            <a:r>
              <a:rPr lang="en-US" sz="800" b="1" kern="0" spc="-12" dirty="0">
                <a:solidFill>
                  <a:srgbClr val="545465"/>
                </a:solidFill>
                <a:latin typeface="DM Mono" pitchFamily="34" charset="0"/>
                <a:ea typeface="DM Mono" pitchFamily="34" charset="-122"/>
                <a:cs typeface="DM Mono" pitchFamily="34" charset="-120"/>
              </a:rPr>
              <a:t>CONFIDENTIAL</a:t>
            </a:r>
            <a:endParaRPr lang="en-US" sz="750" dirty="0"/>
          </a:p>
        </p:txBody>
      </p:sp>
      <p:sp>
        <p:nvSpPr>
          <p:cNvPr id="14" name="Shape 8"/>
          <p:cNvSpPr/>
          <p:nvPr/>
        </p:nvSpPr>
        <p:spPr>
          <a:xfrm>
            <a:off x="3844041" y="3175197"/>
            <a:ext cx="3457886" cy="1349017"/>
          </a:xfrm>
          <a:prstGeom prst="roundRect">
            <a:avLst>
              <a:gd name="adj" fmla="val -67783"/>
            </a:avLst>
          </a:prstGeom>
          <a:solidFill>
            <a:srgbClr val="000000"/>
          </a:solidFill>
          <a:ln/>
        </p:spPr>
        <p:txBody>
          <a:bodyPr/>
          <a:lstStyle/>
          <a:p>
            <a:endParaRPr lang="en-US"/>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545465"/>
                </a:solidFill>
                <a:latin typeface="Calibri"/>
                <a:ea typeface="Calibri"/>
                <a:cs typeface="Calibri"/>
              </a:defRPr>
            </a:lvl1pPr>
          </a:lstStyle>
          <a:p>
            <a:pPr algn="l"/>
            <a:fld id="{F7021451-1387-4CA6-816F-3879F97B5CBC}" type="slidenum">
              <a:rPr lang="en-US" b="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11328</TotalTime>
  <Words>1384</Words>
  <Application>Microsoft Office PowerPoint</Application>
  <PresentationFormat>On-screen Show (16:9)</PresentationFormat>
  <Paragraphs>292</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DM Mono</vt:lpstr>
      <vt:lpstr>DM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angelgroups Nov Pitch</dc:title>
  <dc:subject>PptxGenJS Presentation</dc:subject>
  <dc:creator>Pitch Software GmbH</dc:creator>
  <cp:lastModifiedBy>Aaron Gotlaseth</cp:lastModifiedBy>
  <cp:revision>19</cp:revision>
  <dcterms:created xsi:type="dcterms:W3CDTF">2024-11-04T16:14:37Z</dcterms:created>
  <dcterms:modified xsi:type="dcterms:W3CDTF">2025-10-05T10:05:17Z</dcterms:modified>
</cp:coreProperties>
</file>